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0" r:id="rId1"/>
  </p:sldMasterIdLst>
  <p:notesMasterIdLst>
    <p:notesMasterId r:id="rId20"/>
  </p:notesMasterIdLst>
  <p:sldIdLst>
    <p:sldId id="257" r:id="rId2"/>
    <p:sldId id="343" r:id="rId3"/>
    <p:sldId id="339" r:id="rId4"/>
    <p:sldId id="342" r:id="rId5"/>
    <p:sldId id="340" r:id="rId6"/>
    <p:sldId id="341" r:id="rId7"/>
    <p:sldId id="344" r:id="rId8"/>
    <p:sldId id="345" r:id="rId9"/>
    <p:sldId id="346" r:id="rId10"/>
    <p:sldId id="347" r:id="rId11"/>
    <p:sldId id="349" r:id="rId12"/>
    <p:sldId id="350" r:id="rId13"/>
    <p:sldId id="351" r:id="rId14"/>
    <p:sldId id="353" r:id="rId15"/>
    <p:sldId id="354" r:id="rId16"/>
    <p:sldId id="355" r:id="rId17"/>
    <p:sldId id="356" r:id="rId18"/>
    <p:sldId id="348" r:id="rId1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8" autoAdjust="0"/>
    <p:restoredTop sz="94660"/>
  </p:normalViewPr>
  <p:slideViewPr>
    <p:cSldViewPr>
      <p:cViewPr>
        <p:scale>
          <a:sx n="80" d="100"/>
          <a:sy n="80" d="100"/>
        </p:scale>
        <p:origin x="-1134" y="-2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C966E-A4A0-49A7-BCDE-523BDA68AA09}" type="datetimeFigureOut">
              <a:rPr lang="en-US" smtClean="0"/>
              <a:pPr/>
              <a:t>9/29/2023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E7C00-0ABA-4611-A795-28E335CC4E9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7545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4"/>
            <a:ext cx="6858000" cy="179070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30"/>
            <a:ext cx="6858000" cy="1241820"/>
          </a:xfrm>
        </p:spPr>
        <p:txBody>
          <a:bodyPr/>
          <a:lstStyle>
            <a:lvl1pPr marL="0" indent="0" algn="ctr">
              <a:buNone/>
              <a:defRPr sz="2300"/>
            </a:lvl1pPr>
            <a:lvl2pPr marL="457113" indent="0" algn="ctr">
              <a:buNone/>
              <a:defRPr sz="1900"/>
            </a:lvl2pPr>
            <a:lvl3pPr marL="914226" indent="0" algn="ctr">
              <a:buNone/>
              <a:defRPr sz="1700"/>
            </a:lvl3pPr>
            <a:lvl4pPr marL="1371341" indent="0" algn="ctr">
              <a:buNone/>
              <a:defRPr sz="1600"/>
            </a:lvl4pPr>
            <a:lvl5pPr marL="1828453" indent="0" algn="ctr">
              <a:buNone/>
              <a:defRPr sz="1600"/>
            </a:lvl5pPr>
            <a:lvl6pPr marL="2285566" indent="0" algn="ctr">
              <a:buNone/>
              <a:defRPr sz="1600"/>
            </a:lvl6pPr>
            <a:lvl7pPr marL="2742679" indent="0" algn="ctr">
              <a:buNone/>
              <a:defRPr sz="1600"/>
            </a:lvl7pPr>
            <a:lvl8pPr marL="3199794" indent="0" algn="ctr">
              <a:buNone/>
              <a:defRPr sz="1600"/>
            </a:lvl8pPr>
            <a:lvl9pPr marL="3656907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F0295-60EA-43D2-ABA1-EEA5E72E30F0}" type="datetime1">
              <a:rPr lang="en-US" smtClean="0">
                <a:solidFill>
                  <a:prstClr val="white"/>
                </a:solidFill>
              </a:rPr>
              <a:t>9/29/2023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7FC2F-F657-4777-90E6-52DD709BD5E8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126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54E6A-B60B-42B9-BCA9-486098BDA211}" type="datetime1">
              <a:rPr lang="en-US" smtClean="0">
                <a:solidFill>
                  <a:prstClr val="white"/>
                </a:solidFill>
              </a:rPr>
              <a:t>9/29/2023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2753B-E60C-416C-A2AF-D9C86A08064A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3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2"/>
            <a:ext cx="1971675" cy="43588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5" y="273842"/>
            <a:ext cx="5800725" cy="43588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22B24-210A-4477-9F73-655CD770D0C2}" type="datetime1">
              <a:rPr lang="en-US" smtClean="0">
                <a:solidFill>
                  <a:prstClr val="white"/>
                </a:solidFill>
              </a:rPr>
              <a:t>9/29/2023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C750A-1B33-416F-B408-2AE7F821C1F7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723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CD5DE-D96C-488B-A398-AC7EABCF1F9A}" type="datetime1">
              <a:rPr lang="en-US" smtClean="0">
                <a:solidFill>
                  <a:prstClr val="white"/>
                </a:solidFill>
              </a:rPr>
              <a:t>9/29/2023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50B7A-AC17-4614-B1AE-EF032A7CFCB1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09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0" y="1282312"/>
            <a:ext cx="7886700" cy="213955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0" y="3442105"/>
            <a:ext cx="7886700" cy="1125141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45711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22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3713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4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6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7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9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6FB1C-C209-4280-B368-AE74CD26D66B}" type="datetime1">
              <a:rPr lang="en-US" smtClean="0">
                <a:solidFill>
                  <a:prstClr val="white"/>
                </a:solidFill>
              </a:rPr>
              <a:t>9/29/2023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CBB60-99BC-425D-BFCB-F303CDBE62F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96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369222"/>
            <a:ext cx="3886200" cy="32635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22"/>
            <a:ext cx="3886200" cy="32635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59E64-A92E-4D9A-B1C6-EA9AA8883063}" type="datetime1">
              <a:rPr lang="en-US" smtClean="0">
                <a:solidFill>
                  <a:prstClr val="white"/>
                </a:solidFill>
              </a:rPr>
              <a:t>9/29/2023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B61DF-6898-4E5D-BCE3-38AD047CD200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150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273849"/>
            <a:ext cx="7886700" cy="99417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260877"/>
            <a:ext cx="3868340" cy="617935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13" indent="0">
              <a:buNone/>
              <a:defRPr sz="1900" b="1"/>
            </a:lvl2pPr>
            <a:lvl3pPr marL="914226" indent="0">
              <a:buNone/>
              <a:defRPr sz="1700" b="1"/>
            </a:lvl3pPr>
            <a:lvl4pPr marL="1371341" indent="0">
              <a:buNone/>
              <a:defRPr sz="1600" b="1"/>
            </a:lvl4pPr>
            <a:lvl5pPr marL="1828453" indent="0">
              <a:buNone/>
              <a:defRPr sz="1600" b="1"/>
            </a:lvl5pPr>
            <a:lvl6pPr marL="2285566" indent="0">
              <a:buNone/>
              <a:defRPr sz="1600" b="1"/>
            </a:lvl6pPr>
            <a:lvl7pPr marL="2742679" indent="0">
              <a:buNone/>
              <a:defRPr sz="1600" b="1"/>
            </a:lvl7pPr>
            <a:lvl8pPr marL="3199794" indent="0">
              <a:buNone/>
              <a:defRPr sz="1600" b="1"/>
            </a:lvl8pPr>
            <a:lvl9pPr marL="365690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1878809"/>
            <a:ext cx="3868340" cy="2763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7" y="1260877"/>
            <a:ext cx="3887391" cy="617935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13" indent="0">
              <a:buNone/>
              <a:defRPr sz="1900" b="1"/>
            </a:lvl2pPr>
            <a:lvl3pPr marL="914226" indent="0">
              <a:buNone/>
              <a:defRPr sz="1700" b="1"/>
            </a:lvl3pPr>
            <a:lvl4pPr marL="1371341" indent="0">
              <a:buNone/>
              <a:defRPr sz="1600" b="1"/>
            </a:lvl4pPr>
            <a:lvl5pPr marL="1828453" indent="0">
              <a:buNone/>
              <a:defRPr sz="1600" b="1"/>
            </a:lvl5pPr>
            <a:lvl6pPr marL="2285566" indent="0">
              <a:buNone/>
              <a:defRPr sz="1600" b="1"/>
            </a:lvl6pPr>
            <a:lvl7pPr marL="2742679" indent="0">
              <a:buNone/>
              <a:defRPr sz="1600" b="1"/>
            </a:lvl7pPr>
            <a:lvl8pPr marL="3199794" indent="0">
              <a:buNone/>
              <a:defRPr sz="1600" b="1"/>
            </a:lvl8pPr>
            <a:lvl9pPr marL="365690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7" y="1878809"/>
            <a:ext cx="3887391" cy="2763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84D03-7C9B-4A8B-B83F-99007CC8D472}" type="datetime1">
              <a:rPr lang="en-US" smtClean="0">
                <a:solidFill>
                  <a:prstClr val="white"/>
                </a:solidFill>
              </a:rPr>
              <a:t>9/29/2023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953F3-3704-4A27-AC1F-896696EB792E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579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27104-D300-40BD-A439-28B72FD671E1}" type="datetime1">
              <a:rPr lang="en-US" smtClean="0">
                <a:solidFill>
                  <a:prstClr val="white"/>
                </a:solidFill>
              </a:rPr>
              <a:t>9/29/2023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D238D-57FE-45A4-8119-2CA2A2588877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148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B9549-A478-4F66-A614-CAD7C271F430}" type="datetime1">
              <a:rPr lang="en-US" smtClean="0">
                <a:solidFill>
                  <a:prstClr val="white"/>
                </a:solidFill>
              </a:rPr>
              <a:t>9/29/2023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E2E01-7268-409C-88C0-ED1E0FE999F0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748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4" y="342900"/>
            <a:ext cx="2949178" cy="1200150"/>
          </a:xfrm>
        </p:spPr>
        <p:txBody>
          <a:bodyPr anchor="b"/>
          <a:lstStyle>
            <a:lvl1pPr>
              <a:defRPr sz="3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8" y="740575"/>
            <a:ext cx="4629151" cy="3655221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4" y="1543051"/>
            <a:ext cx="2949178" cy="2858693"/>
          </a:xfrm>
        </p:spPr>
        <p:txBody>
          <a:bodyPr/>
          <a:lstStyle>
            <a:lvl1pPr marL="0" indent="0">
              <a:buNone/>
              <a:defRPr sz="1600"/>
            </a:lvl1pPr>
            <a:lvl2pPr marL="457113" indent="0">
              <a:buNone/>
              <a:defRPr sz="1400"/>
            </a:lvl2pPr>
            <a:lvl3pPr marL="914226" indent="0">
              <a:buNone/>
              <a:defRPr sz="1200"/>
            </a:lvl3pPr>
            <a:lvl4pPr marL="1371341" indent="0">
              <a:buNone/>
              <a:defRPr sz="1000"/>
            </a:lvl4pPr>
            <a:lvl5pPr marL="1828453" indent="0">
              <a:buNone/>
              <a:defRPr sz="1000"/>
            </a:lvl5pPr>
            <a:lvl6pPr marL="2285566" indent="0">
              <a:buNone/>
              <a:defRPr sz="1000"/>
            </a:lvl6pPr>
            <a:lvl7pPr marL="2742679" indent="0">
              <a:buNone/>
              <a:defRPr sz="1000"/>
            </a:lvl7pPr>
            <a:lvl8pPr marL="3199794" indent="0">
              <a:buNone/>
              <a:defRPr sz="1000"/>
            </a:lvl8pPr>
            <a:lvl9pPr marL="3656907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631DD-7E10-4DFC-99C3-0A11C601C914}" type="datetime1">
              <a:rPr lang="en-US" smtClean="0">
                <a:solidFill>
                  <a:prstClr val="white"/>
                </a:solidFill>
              </a:rPr>
              <a:t>9/29/2023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80DF6-2C04-4696-8937-50FC7B728C47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30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4" y="342900"/>
            <a:ext cx="2949178" cy="1200150"/>
          </a:xfrm>
        </p:spPr>
        <p:txBody>
          <a:bodyPr anchor="b"/>
          <a:lstStyle>
            <a:lvl1pPr>
              <a:defRPr sz="3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8" y="740575"/>
            <a:ext cx="4629151" cy="3655221"/>
          </a:xfrm>
        </p:spPr>
        <p:txBody>
          <a:bodyPr rtlCol="0">
            <a:normAutofit/>
          </a:bodyPr>
          <a:lstStyle>
            <a:lvl1pPr marL="0" indent="0">
              <a:buNone/>
              <a:defRPr sz="3100"/>
            </a:lvl1pPr>
            <a:lvl2pPr marL="457113" indent="0">
              <a:buNone/>
              <a:defRPr sz="2700"/>
            </a:lvl2pPr>
            <a:lvl3pPr marL="914226" indent="0">
              <a:buNone/>
              <a:defRPr sz="2300"/>
            </a:lvl3pPr>
            <a:lvl4pPr marL="1371341" indent="0">
              <a:buNone/>
              <a:defRPr sz="1900"/>
            </a:lvl4pPr>
            <a:lvl5pPr marL="1828453" indent="0">
              <a:buNone/>
              <a:defRPr sz="1900"/>
            </a:lvl5pPr>
            <a:lvl6pPr marL="2285566" indent="0">
              <a:buNone/>
              <a:defRPr sz="1900"/>
            </a:lvl6pPr>
            <a:lvl7pPr marL="2742679" indent="0">
              <a:buNone/>
              <a:defRPr sz="1900"/>
            </a:lvl7pPr>
            <a:lvl8pPr marL="3199794" indent="0">
              <a:buNone/>
              <a:defRPr sz="1900"/>
            </a:lvl8pPr>
            <a:lvl9pPr marL="3656907" indent="0">
              <a:buNone/>
              <a:defRPr sz="19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4" y="1543051"/>
            <a:ext cx="2949178" cy="2858693"/>
          </a:xfrm>
        </p:spPr>
        <p:txBody>
          <a:bodyPr/>
          <a:lstStyle>
            <a:lvl1pPr marL="0" indent="0">
              <a:buNone/>
              <a:defRPr sz="1600"/>
            </a:lvl1pPr>
            <a:lvl2pPr marL="457113" indent="0">
              <a:buNone/>
              <a:defRPr sz="1400"/>
            </a:lvl2pPr>
            <a:lvl3pPr marL="914226" indent="0">
              <a:buNone/>
              <a:defRPr sz="1200"/>
            </a:lvl3pPr>
            <a:lvl4pPr marL="1371341" indent="0">
              <a:buNone/>
              <a:defRPr sz="1000"/>
            </a:lvl4pPr>
            <a:lvl5pPr marL="1828453" indent="0">
              <a:buNone/>
              <a:defRPr sz="1000"/>
            </a:lvl5pPr>
            <a:lvl6pPr marL="2285566" indent="0">
              <a:buNone/>
              <a:defRPr sz="1000"/>
            </a:lvl6pPr>
            <a:lvl7pPr marL="2742679" indent="0">
              <a:buNone/>
              <a:defRPr sz="1000"/>
            </a:lvl7pPr>
            <a:lvl8pPr marL="3199794" indent="0">
              <a:buNone/>
              <a:defRPr sz="1000"/>
            </a:lvl8pPr>
            <a:lvl9pPr marL="3656907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2C26F-CA76-42D0-AE42-877E41047E45}" type="datetime1">
              <a:rPr lang="en-US" smtClean="0">
                <a:solidFill>
                  <a:prstClr val="white"/>
                </a:solidFill>
              </a:rPr>
              <a:t>9/29/2023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8B8AA-7587-4289-8A71-6CBA833026D1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598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-15875" y="4752976"/>
            <a:ext cx="9159875" cy="390525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273051"/>
            <a:ext cx="7886700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370013"/>
            <a:ext cx="7886700" cy="32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848226"/>
            <a:ext cx="2057400" cy="193675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999C61-4407-42ED-88CC-A6C4EB272931}" type="datetime1">
              <a:rPr lang="en-US" smtClean="0">
                <a:solidFill>
                  <a:prstClr val="white"/>
                </a:solidFill>
              </a:rPr>
              <a:t>9/29/2023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848226"/>
            <a:ext cx="3086100" cy="193675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2" y="4848226"/>
            <a:ext cx="1014413" cy="201613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32F616-1B08-42FE-9D1D-D00F1551F9CD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32" name="Picture 3" descr="MCET emblem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3863" y="50801"/>
            <a:ext cx="100965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-15875" y="4848225"/>
            <a:ext cx="9159875" cy="0"/>
          </a:xfrm>
          <a:prstGeom prst="line">
            <a:avLst/>
          </a:prstGeom>
          <a:ln w="762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2" descr="NIA Educational Institutions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4751388"/>
            <a:ext cx="1100138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8875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500" kern="1200">
          <a:solidFill>
            <a:srgbClr val="548235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rgbClr val="548235"/>
          </a:solidFill>
          <a:latin typeface="Verdana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rgbClr val="548235"/>
          </a:solidFill>
          <a:latin typeface="Verdana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rgbClr val="548235"/>
          </a:solidFill>
          <a:latin typeface="Verdana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rgbClr val="548235"/>
          </a:solidFill>
          <a:latin typeface="Verdana" pitchFamily="34" charset="0"/>
        </a:defRPr>
      </a:lvl5pPr>
      <a:lvl6pPr marL="457113" algn="l" rtl="0" fontAlgn="base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rgbClr val="548235"/>
          </a:solidFill>
          <a:latin typeface="Verdana" pitchFamily="34" charset="0"/>
        </a:defRPr>
      </a:lvl6pPr>
      <a:lvl7pPr marL="914226" algn="l" rtl="0" fontAlgn="base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rgbClr val="548235"/>
          </a:solidFill>
          <a:latin typeface="Verdana" pitchFamily="34" charset="0"/>
        </a:defRPr>
      </a:lvl7pPr>
      <a:lvl8pPr marL="1371341" algn="l" rtl="0" fontAlgn="base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rgbClr val="548235"/>
          </a:solidFill>
          <a:latin typeface="Verdana" pitchFamily="34" charset="0"/>
        </a:defRPr>
      </a:lvl8pPr>
      <a:lvl9pPr marL="1828453" algn="l" rtl="0" fontAlgn="base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rgbClr val="548235"/>
          </a:solidFill>
          <a:latin typeface="Verdana" pitchFamily="34" charset="0"/>
        </a:defRPr>
      </a:lvl9pPr>
    </p:titleStyle>
    <p:bodyStyle>
      <a:lvl1pPr marL="227013" indent="-227013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23" indent="-228556" algn="l" defTabSz="9142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38" indent="-228556" algn="l" defTabSz="9142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51" indent="-228556" algn="l" defTabSz="9142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63" indent="-228556" algn="l" defTabSz="9142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3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26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41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53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66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79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94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07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466850" cy="1047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IN" dirty="0">
              <a:solidFill>
                <a:prstClr val="white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337395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Title of the project</a:t>
            </a:r>
          </a:p>
          <a:p>
            <a:pPr marL="0" indent="0" algn="ctr">
              <a:buNone/>
            </a:pPr>
            <a:r>
              <a:rPr lang="en-US" dirty="0" smtClean="0"/>
              <a:t>____________________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Presented By,</a:t>
            </a:r>
          </a:p>
          <a:p>
            <a:pPr marL="0" indent="0" algn="ctr">
              <a:buNone/>
            </a:pPr>
            <a:r>
              <a:rPr lang="en-US" dirty="0" smtClean="0"/>
              <a:t>Faculty Incharge : Name and Designation, Department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3877DD-0A2D-4D07-9431-6F93FE28E1A9}" type="datetime1">
              <a:rPr lang="en-US" smtClean="0">
                <a:solidFill>
                  <a:prstClr val="white"/>
                </a:solidFill>
              </a:rPr>
              <a:t>9/29/2023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2" t="12749" r="4241" b="14503"/>
          <a:stretch/>
        </p:blipFill>
        <p:spPr bwMode="auto">
          <a:xfrm>
            <a:off x="-6804" y="0"/>
            <a:ext cx="9043300" cy="1491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264300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3600" b="1" dirty="0" smtClean="0">
                <a:solidFill>
                  <a:srgbClr val="7030A0"/>
                </a:solidFill>
              </a:rPr>
              <a:t>Proposed Work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EDD4CB-218B-4402-B7EC-75DEC5395FF3}" type="datetime1">
              <a:rPr lang="en-US" smtClean="0">
                <a:solidFill>
                  <a:prstClr val="white"/>
                </a:solidFill>
              </a:rPr>
              <a:t>9/29/2023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10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937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3600" b="1" dirty="0" smtClean="0">
                <a:solidFill>
                  <a:srgbClr val="7030A0"/>
                </a:solidFill>
              </a:rPr>
              <a:t>Methodology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68BEA2-F067-48C0-B440-B57A74B8E9D6}" type="datetime1">
              <a:rPr lang="en-US" smtClean="0">
                <a:solidFill>
                  <a:prstClr val="white"/>
                </a:solidFill>
              </a:rPr>
              <a:t>9/29/2023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11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09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3600" b="1" dirty="0" smtClean="0">
                <a:solidFill>
                  <a:srgbClr val="7030A0"/>
                </a:solidFill>
              </a:rPr>
              <a:t>Expected outcomes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882E16-5611-4CC0-925A-F7AEA05A72E1}" type="datetime1">
              <a:rPr lang="en-US" smtClean="0">
                <a:solidFill>
                  <a:prstClr val="white"/>
                </a:solidFill>
              </a:rPr>
              <a:t>9/29/2023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12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385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23478"/>
            <a:ext cx="7886700" cy="210467"/>
          </a:xfrm>
        </p:spPr>
        <p:txBody>
          <a:bodyPr/>
          <a:lstStyle/>
          <a:p>
            <a:pPr algn="ctr"/>
            <a:r>
              <a:rPr lang="en-IN" sz="3600" b="1" dirty="0" smtClean="0">
                <a:solidFill>
                  <a:srgbClr val="7030A0"/>
                </a:solidFill>
              </a:rPr>
              <a:t>Timeline</a:t>
            </a:r>
            <a:endParaRPr lang="en-IN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94DBBD-2FC7-414A-A706-DD6E56F9F0C4}" type="datetime1">
              <a:rPr lang="en-US" smtClean="0">
                <a:solidFill>
                  <a:prstClr val="white"/>
                </a:solidFill>
              </a:rPr>
              <a:t>9/29/2023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13</a:t>
            </a:fld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198633"/>
              </p:ext>
            </p:extLst>
          </p:nvPr>
        </p:nvGraphicFramePr>
        <p:xfrm>
          <a:off x="323528" y="478750"/>
          <a:ext cx="8572560" cy="335370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143272"/>
                <a:gridCol w="428628"/>
                <a:gridCol w="428628"/>
                <a:gridCol w="428628"/>
                <a:gridCol w="500066"/>
                <a:gridCol w="500066"/>
                <a:gridCol w="428628"/>
                <a:gridCol w="500066"/>
                <a:gridCol w="428628"/>
                <a:gridCol w="428628"/>
                <a:gridCol w="500066"/>
                <a:gridCol w="428628"/>
                <a:gridCol w="428628"/>
              </a:tblGrid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</a:tr>
              <a:tr h="339505">
                <a:tc>
                  <a:txBody>
                    <a:bodyPr/>
                    <a:lstStyle/>
                    <a:p>
                      <a:pPr indent="-114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</a:tr>
              <a:tr h="509257">
                <a:tc>
                  <a:txBody>
                    <a:bodyPr/>
                    <a:lstStyle/>
                    <a:p>
                      <a:pPr indent="-114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</a:tr>
              <a:tr h="303366">
                <a:tc>
                  <a:txBody>
                    <a:bodyPr/>
                    <a:lstStyle/>
                    <a:p>
                      <a:pPr indent="-114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</a:tr>
              <a:tr h="339505">
                <a:tc>
                  <a:txBody>
                    <a:bodyPr/>
                    <a:lstStyle/>
                    <a:p>
                      <a:pPr indent="-114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</a:tr>
              <a:tr h="339505">
                <a:tc>
                  <a:txBody>
                    <a:bodyPr/>
                    <a:lstStyle/>
                    <a:p>
                      <a:pPr indent="-114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</a:tr>
              <a:tr h="339505">
                <a:tc>
                  <a:txBody>
                    <a:bodyPr/>
                    <a:lstStyle/>
                    <a:p>
                      <a:pPr indent="-114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</a:tr>
              <a:tr h="339505">
                <a:tc>
                  <a:txBody>
                    <a:bodyPr/>
                    <a:lstStyle/>
                    <a:p>
                      <a:pPr indent="-114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</a:tr>
              <a:tr h="339505">
                <a:tc>
                  <a:txBody>
                    <a:bodyPr/>
                    <a:lstStyle/>
                    <a:p>
                      <a:pPr indent="-114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69" marR="66169" marT="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9550" y="564787"/>
            <a:ext cx="123142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IN" dirty="0" smtClean="0"/>
              <a:t>Activities</a:t>
            </a:r>
            <a:endParaRPr lang="en-IN" dirty="0"/>
          </a:p>
        </p:txBody>
      </p:sp>
      <p:sp>
        <p:nvSpPr>
          <p:cNvPr id="9" name="Down Arrow 8"/>
          <p:cNvSpPr/>
          <p:nvPr/>
        </p:nvSpPr>
        <p:spPr>
          <a:xfrm>
            <a:off x="539550" y="854614"/>
            <a:ext cx="121158" cy="1590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TextBox 9"/>
          <p:cNvSpPr txBox="1"/>
          <p:nvPr/>
        </p:nvSpPr>
        <p:spPr>
          <a:xfrm>
            <a:off x="2411758" y="597091"/>
            <a:ext cx="90120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IN" dirty="0" smtClean="0"/>
              <a:t>Month</a:t>
            </a:r>
            <a:endParaRPr lang="en-IN" dirty="0"/>
          </a:p>
        </p:txBody>
      </p:sp>
      <p:sp>
        <p:nvSpPr>
          <p:cNvPr id="11" name="Right Arrow 10"/>
          <p:cNvSpPr/>
          <p:nvPr/>
        </p:nvSpPr>
        <p:spPr>
          <a:xfrm>
            <a:off x="3187508" y="481170"/>
            <a:ext cx="250919" cy="1882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0800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3600" b="1" dirty="0" smtClean="0">
                <a:solidFill>
                  <a:srgbClr val="7030A0"/>
                </a:solidFill>
              </a:rPr>
              <a:t>Budget</a:t>
            </a:r>
            <a:endParaRPr lang="en-IN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CB93A3-5A1D-4AA5-B5BF-C6B916A52858}" type="datetime1">
              <a:rPr lang="en-US" smtClean="0">
                <a:solidFill>
                  <a:prstClr val="white"/>
                </a:solidFill>
              </a:rPr>
              <a:t>9/29/2023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14</a:t>
            </a:fld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559928"/>
              </p:ext>
            </p:extLst>
          </p:nvPr>
        </p:nvGraphicFramePr>
        <p:xfrm>
          <a:off x="1568767" y="1131588"/>
          <a:ext cx="6006465" cy="3384376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631825"/>
                <a:gridCol w="2875464"/>
                <a:gridCol w="2499176"/>
              </a:tblGrid>
              <a:tr h="3996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S.No.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Item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Amount (</a:t>
                      </a:r>
                      <a:r>
                        <a:rPr lang="en-US" sz="1200" dirty="0" err="1" smtClean="0">
                          <a:effectLst/>
                        </a:rPr>
                        <a:t>Rs</a:t>
                      </a:r>
                      <a:r>
                        <a:rPr lang="en-US" sz="1200" dirty="0" smtClean="0">
                          <a:effectLst/>
                        </a:rPr>
                        <a:t>.)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455"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Total Amount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8467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3600" b="1" dirty="0" smtClean="0">
                <a:solidFill>
                  <a:srgbClr val="7030A0"/>
                </a:solidFill>
              </a:rPr>
              <a:t>Work done ( if any)</a:t>
            </a:r>
            <a:endParaRPr lang="en-IN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11B56B-704E-4782-99B5-0EDF9612C8C4}" type="datetime1">
              <a:rPr lang="en-US" smtClean="0">
                <a:solidFill>
                  <a:prstClr val="white"/>
                </a:solidFill>
              </a:rPr>
              <a:t>9/29/2023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15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467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3600" b="1" dirty="0" smtClean="0">
                <a:solidFill>
                  <a:srgbClr val="7030A0"/>
                </a:solidFill>
              </a:rPr>
              <a:t>Publications (if any) </a:t>
            </a:r>
            <a:br>
              <a:rPr lang="en-IN" sz="3600" b="1" dirty="0" smtClean="0">
                <a:solidFill>
                  <a:srgbClr val="7030A0"/>
                </a:solidFill>
              </a:rPr>
            </a:br>
            <a:r>
              <a:rPr lang="en-IN" sz="1800" b="1" dirty="0" smtClean="0">
                <a:solidFill>
                  <a:schemeClr val="accent6">
                    <a:lumMod val="75000"/>
                  </a:schemeClr>
                </a:solidFill>
              </a:rPr>
              <a:t>only relevant to the proposal</a:t>
            </a:r>
            <a:endParaRPr lang="en-IN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C7DB61-4BA4-4392-9CFF-4129EF1B25EE}" type="datetime1">
              <a:rPr lang="en-US" smtClean="0">
                <a:solidFill>
                  <a:prstClr val="white"/>
                </a:solidFill>
              </a:rPr>
              <a:t>9/29/2023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16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2528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3600" b="1" dirty="0" smtClean="0">
                <a:solidFill>
                  <a:srgbClr val="7030A0"/>
                </a:solidFill>
              </a:rPr>
              <a:t>References</a:t>
            </a:r>
            <a:endParaRPr lang="en-IN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726E64-A829-4FB5-956B-9B53E86E2198}" type="datetime1">
              <a:rPr lang="en-US" smtClean="0">
                <a:solidFill>
                  <a:prstClr val="white"/>
                </a:solidFill>
              </a:rPr>
              <a:t>9/29/2023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17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04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DDC40A-43FF-41FA-AFBB-D57063177849}" type="datetime1">
              <a:rPr lang="en-US" smtClean="0">
                <a:solidFill>
                  <a:prstClr val="white"/>
                </a:solidFill>
              </a:rPr>
              <a:t>9/29/2023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18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Content Placeholder 5" descr="Bouquet-of-ros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877922" y="771550"/>
            <a:ext cx="2880320" cy="2808312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503170" y="3475982"/>
            <a:ext cx="8229600" cy="11430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6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843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23479"/>
            <a:ext cx="7886700" cy="576064"/>
          </a:xfrm>
        </p:spPr>
        <p:txBody>
          <a:bodyPr/>
          <a:lstStyle/>
          <a:p>
            <a:r>
              <a:rPr lang="en-IN" sz="3600" b="1" dirty="0" smtClean="0">
                <a:solidFill>
                  <a:srgbClr val="7030A0"/>
                </a:solidFill>
              </a:rPr>
              <a:t>Contents </a:t>
            </a:r>
            <a:endParaRPr lang="en-IN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627534"/>
            <a:ext cx="7886700" cy="4104456"/>
          </a:xfrm>
        </p:spPr>
        <p:txBody>
          <a:bodyPr/>
          <a:lstStyle/>
          <a:p>
            <a:r>
              <a:rPr lang="en-IN" sz="1800" dirty="0" smtClean="0"/>
              <a:t>Details of faculty Incharge</a:t>
            </a:r>
          </a:p>
          <a:p>
            <a:r>
              <a:rPr lang="en-IN" sz="1800" dirty="0" smtClean="0"/>
              <a:t>Academic Profile &amp;</a:t>
            </a:r>
          </a:p>
          <a:p>
            <a:pPr marL="0" indent="0">
              <a:buNone/>
            </a:pPr>
            <a:r>
              <a:rPr lang="en-IN" sz="1800" dirty="0" smtClean="0"/>
              <a:t>  Professional experience</a:t>
            </a:r>
          </a:p>
          <a:p>
            <a:r>
              <a:rPr lang="en-IN" sz="1800" dirty="0" smtClean="0"/>
              <a:t>Summary of the project </a:t>
            </a:r>
          </a:p>
          <a:p>
            <a:r>
              <a:rPr lang="en-IN" sz="1800" dirty="0" smtClean="0"/>
              <a:t>Problem statement</a:t>
            </a:r>
          </a:p>
          <a:p>
            <a:r>
              <a:rPr lang="en-IN" sz="1800" dirty="0" smtClean="0"/>
              <a:t>Objectives</a:t>
            </a:r>
          </a:p>
          <a:p>
            <a:r>
              <a:rPr lang="en-IN" sz="1800" dirty="0" smtClean="0"/>
              <a:t>Introduction</a:t>
            </a:r>
          </a:p>
          <a:p>
            <a:r>
              <a:rPr lang="en-IN" sz="1800" dirty="0" smtClean="0"/>
              <a:t>Literature survey</a:t>
            </a:r>
          </a:p>
          <a:p>
            <a:r>
              <a:rPr lang="en-IN" sz="1800" dirty="0" smtClean="0"/>
              <a:t>Proposed work</a:t>
            </a:r>
          </a:p>
          <a:p>
            <a:endParaRPr lang="en-IN" sz="1800" dirty="0" smtClean="0"/>
          </a:p>
          <a:p>
            <a:endParaRPr lang="en-IN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C2D122-2262-4EDC-9393-8FEC8D235CF7}" type="datetime1">
              <a:rPr lang="en-US" smtClean="0">
                <a:solidFill>
                  <a:prstClr val="white"/>
                </a:solidFill>
              </a:rPr>
              <a:t>9/29/2023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16016" y="555526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IN" dirty="0" smtClean="0"/>
              <a:t>Methodology</a:t>
            </a:r>
            <a:endParaRPr lang="en-IN" dirty="0"/>
          </a:p>
          <a:p>
            <a:pPr marL="285750" indent="-285750">
              <a:buFont typeface="Arial" pitchFamily="34" charset="0"/>
              <a:buChar char="•"/>
            </a:pPr>
            <a:r>
              <a:rPr lang="en-IN" dirty="0"/>
              <a:t>Expected outcomes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dirty="0"/>
              <a:t>Timelines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dirty="0"/>
              <a:t>Budget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dirty="0"/>
              <a:t>Workdone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dirty="0"/>
              <a:t>Publications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dirty="0"/>
              <a:t>References</a:t>
            </a:r>
          </a:p>
          <a:p>
            <a:pPr marL="285750" indent="-285750">
              <a:buFont typeface="Arial" pitchFamily="34" charset="0"/>
              <a:buChar char="•"/>
            </a:pPr>
            <a:endParaRPr lang="en-IN" dirty="0"/>
          </a:p>
          <a:p>
            <a:pPr marL="285750" indent="-285750">
              <a:buFont typeface="Arial" pitchFamily="34" charset="0"/>
              <a:buChar char="•"/>
            </a:pPr>
            <a:endParaRPr lang="en-IN" dirty="0"/>
          </a:p>
          <a:p>
            <a:pPr marL="285750" indent="-285750">
              <a:buFont typeface="Arial" pitchFamily="34" charset="0"/>
              <a:buChar char="•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7850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3600" b="1" dirty="0">
                <a:solidFill>
                  <a:srgbClr val="7030A0"/>
                </a:solidFill>
              </a:rPr>
              <a:t>Details of </a:t>
            </a:r>
            <a:r>
              <a:rPr lang="en-IN" sz="3600" b="1" dirty="0" smtClean="0">
                <a:solidFill>
                  <a:srgbClr val="7030A0"/>
                </a:solidFill>
              </a:rPr>
              <a:t>Faculty Incharge</a:t>
            </a:r>
            <a:endParaRPr lang="en-IN" sz="3600" b="1" dirty="0">
              <a:solidFill>
                <a:srgbClr val="7030A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824604"/>
              </p:ext>
            </p:extLst>
          </p:nvPr>
        </p:nvGraphicFramePr>
        <p:xfrm>
          <a:off x="611560" y="1203598"/>
          <a:ext cx="7704856" cy="31683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4336"/>
                <a:gridCol w="432048"/>
                <a:gridCol w="4248472"/>
              </a:tblGrid>
              <a:tr h="396044">
                <a:tc>
                  <a:txBody>
                    <a:bodyPr/>
                    <a:lstStyle/>
                    <a:p>
                      <a:r>
                        <a:rPr lang="en-IN" dirty="0" smtClean="0"/>
                        <a:t>Name</a:t>
                      </a:r>
                      <a:r>
                        <a:rPr lang="en-IN" baseline="0" dirty="0" smtClean="0"/>
                        <a:t> of the Faculty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: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en-IN" dirty="0" smtClean="0"/>
                        <a:t>Employee ID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: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en-IN" dirty="0" smtClean="0"/>
                        <a:t>Designation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: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en-IN" dirty="0" smtClean="0"/>
                        <a:t>Qualification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: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en-IN" dirty="0" smtClean="0"/>
                        <a:t>Department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: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en-IN" dirty="0" smtClean="0"/>
                        <a:t>Date of Joining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: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en-IN" dirty="0" smtClean="0"/>
                        <a:t>E- Mail</a:t>
                      </a:r>
                      <a:r>
                        <a:rPr lang="en-IN" baseline="0" dirty="0" smtClean="0"/>
                        <a:t> ID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: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en-IN" dirty="0" smtClean="0"/>
                        <a:t>Contact</a:t>
                      </a:r>
                      <a:r>
                        <a:rPr lang="en-IN" baseline="0" dirty="0" smtClean="0"/>
                        <a:t> Number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: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2EBA57-6F0E-4850-A8B5-18EE50F7F329}" type="datetime1">
              <a:rPr lang="en-US" smtClean="0">
                <a:solidFill>
                  <a:prstClr val="white"/>
                </a:solidFill>
              </a:rPr>
              <a:t>9/29/2023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07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3200" b="1" dirty="0" smtClean="0">
                <a:solidFill>
                  <a:srgbClr val="7030A0"/>
                </a:solidFill>
              </a:rPr>
              <a:t>Academic Profile &amp; </a:t>
            </a:r>
            <a:br>
              <a:rPr lang="en-IN" sz="3200" b="1" dirty="0" smtClean="0">
                <a:solidFill>
                  <a:srgbClr val="7030A0"/>
                </a:solidFill>
              </a:rPr>
            </a:br>
            <a:r>
              <a:rPr lang="en-IN" sz="3200" b="1" dirty="0" smtClean="0">
                <a:solidFill>
                  <a:srgbClr val="7030A0"/>
                </a:solidFill>
              </a:rPr>
              <a:t>Professional experience </a:t>
            </a:r>
            <a:endParaRPr lang="en-IN" sz="32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ACE507-17B4-40BE-9E44-529D505039D3}" type="datetime1">
              <a:rPr lang="en-US" smtClean="0">
                <a:solidFill>
                  <a:prstClr val="white"/>
                </a:solidFill>
              </a:rPr>
              <a:t>9/29/2023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37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051"/>
            <a:ext cx="7886700" cy="714523"/>
          </a:xfrm>
        </p:spPr>
        <p:txBody>
          <a:bodyPr/>
          <a:lstStyle/>
          <a:p>
            <a:pPr algn="ctr"/>
            <a:r>
              <a:rPr lang="en-IN" sz="3600" b="1" dirty="0">
                <a:solidFill>
                  <a:srgbClr val="7030A0"/>
                </a:solidFill>
              </a:rPr>
              <a:t>Summary of the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Title of the project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Duration :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Total cost(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58036A-C68D-4536-9CD8-2648240ADF27}" type="datetime1">
              <a:rPr lang="en-US" smtClean="0">
                <a:solidFill>
                  <a:prstClr val="white"/>
                </a:solidFill>
              </a:rPr>
              <a:t>9/29/2023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43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051"/>
            <a:ext cx="7886700" cy="570507"/>
          </a:xfrm>
        </p:spPr>
        <p:txBody>
          <a:bodyPr/>
          <a:lstStyle/>
          <a:p>
            <a:pPr algn="ctr"/>
            <a:r>
              <a:rPr lang="en-IN" sz="3600" b="1" dirty="0" smtClean="0">
                <a:solidFill>
                  <a:srgbClr val="7030A0"/>
                </a:solidFill>
              </a:rPr>
              <a:t>Problem statement</a:t>
            </a:r>
            <a:endParaRPr lang="en-IN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FC368E-7776-4F4F-A89C-9C30C37EA305}" type="datetime1">
              <a:rPr lang="en-US" smtClean="0">
                <a:solidFill>
                  <a:prstClr val="white"/>
                </a:solidFill>
              </a:rPr>
              <a:t>9/29/2023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14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051"/>
            <a:ext cx="7886700" cy="570507"/>
          </a:xfrm>
        </p:spPr>
        <p:txBody>
          <a:bodyPr/>
          <a:lstStyle/>
          <a:p>
            <a:pPr algn="ctr"/>
            <a:r>
              <a:rPr lang="en-IN" sz="3600" b="1" dirty="0" smtClean="0">
                <a:solidFill>
                  <a:srgbClr val="7030A0"/>
                </a:solidFill>
              </a:rPr>
              <a:t>Objectives</a:t>
            </a:r>
            <a:endParaRPr lang="en-IN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123855-6F51-41AB-8F55-7ABE29196511}" type="datetime1">
              <a:rPr lang="en-US" smtClean="0">
                <a:solidFill>
                  <a:prstClr val="white"/>
                </a:solidFill>
              </a:rPr>
              <a:t>9/29/2023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36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051"/>
            <a:ext cx="7886700" cy="570507"/>
          </a:xfrm>
        </p:spPr>
        <p:txBody>
          <a:bodyPr/>
          <a:lstStyle/>
          <a:p>
            <a:pPr algn="ctr"/>
            <a:r>
              <a:rPr lang="en-IN" sz="3600" b="1" dirty="0" smtClean="0">
                <a:solidFill>
                  <a:srgbClr val="7030A0"/>
                </a:solidFill>
              </a:rPr>
              <a:t>Introduction</a:t>
            </a:r>
            <a:endParaRPr lang="en-IN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2E5E61-FA1D-4723-84A1-356ECC2BE19F}" type="datetime1">
              <a:rPr lang="en-US" smtClean="0">
                <a:solidFill>
                  <a:prstClr val="white"/>
                </a:solidFill>
              </a:rPr>
              <a:t>9/29/2023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51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051"/>
            <a:ext cx="7886700" cy="570507"/>
          </a:xfrm>
        </p:spPr>
        <p:txBody>
          <a:bodyPr/>
          <a:lstStyle/>
          <a:p>
            <a:pPr algn="ctr"/>
            <a:r>
              <a:rPr lang="en-IN" sz="3600" b="1" dirty="0" smtClean="0">
                <a:solidFill>
                  <a:srgbClr val="7030A0"/>
                </a:solidFill>
              </a:rPr>
              <a:t>Literature Survey</a:t>
            </a:r>
            <a:endParaRPr lang="en-IN" sz="3600" b="1" dirty="0">
              <a:solidFill>
                <a:srgbClr val="7030A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FC5A34-E9D7-4D22-9F0F-9D2B884A912A}" type="datetime1">
              <a:rPr lang="en-US" smtClean="0">
                <a:solidFill>
                  <a:prstClr val="white"/>
                </a:solidFill>
              </a:rPr>
              <a:t>9/29/2023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Seed money- In house R&amp;D Project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9</a:t>
            </a:fld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564952"/>
              </p:ext>
            </p:extLst>
          </p:nvPr>
        </p:nvGraphicFramePr>
        <p:xfrm>
          <a:off x="179513" y="771550"/>
          <a:ext cx="8964487" cy="2682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762981"/>
                <a:gridCol w="1757298"/>
                <a:gridCol w="1440160"/>
                <a:gridCol w="1584176"/>
                <a:gridCol w="936104"/>
                <a:gridCol w="24837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S.No.</a:t>
                      </a:r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Authors</a:t>
                      </a:r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Title</a:t>
                      </a:r>
                      <a:r>
                        <a:rPr lang="en-IN" sz="1200" baseline="0" dirty="0" smtClean="0"/>
                        <a:t> of the paper</a:t>
                      </a:r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Journal</a:t>
                      </a:r>
                      <a:r>
                        <a:rPr lang="en-IN" sz="1200" baseline="0" dirty="0" smtClean="0"/>
                        <a:t> Name</a:t>
                      </a:r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Mon</a:t>
                      </a:r>
                      <a:r>
                        <a:rPr lang="en-IN" sz="1200" baseline="0" dirty="0" smtClean="0"/>
                        <a:t>th and year</a:t>
                      </a:r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2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/>
                        <a:t>Major observations</a:t>
                      </a:r>
                    </a:p>
                    <a:p>
                      <a:pPr algn="ctr"/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1</a:t>
                      </a:r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2</a:t>
                      </a:r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 smtClean="0"/>
                        <a:t>3</a:t>
                      </a:r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85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2268</TotalTime>
  <Words>297</Words>
  <Application>Microsoft Office PowerPoint</Application>
  <PresentationFormat>On-screen Show (16:9)</PresentationFormat>
  <Paragraphs>234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1_Office Theme</vt:lpstr>
      <vt:lpstr>PowerPoint Presentation</vt:lpstr>
      <vt:lpstr>Contents </vt:lpstr>
      <vt:lpstr>Details of Faculty Incharge</vt:lpstr>
      <vt:lpstr>Academic Profile &amp;  Professional experience </vt:lpstr>
      <vt:lpstr>Summary of the project</vt:lpstr>
      <vt:lpstr>Problem statement</vt:lpstr>
      <vt:lpstr>Objectives</vt:lpstr>
      <vt:lpstr>Introduction</vt:lpstr>
      <vt:lpstr>Literature Survey</vt:lpstr>
      <vt:lpstr>Proposed Work</vt:lpstr>
      <vt:lpstr>Methodology</vt:lpstr>
      <vt:lpstr>Expected outcomes</vt:lpstr>
      <vt:lpstr>Timeline</vt:lpstr>
      <vt:lpstr>Budget</vt:lpstr>
      <vt:lpstr>Work done ( if any)</vt:lpstr>
      <vt:lpstr>Publications (if any)  only relevant to the proposal</vt:lpstr>
      <vt:lpstr>References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RAJAT RAMESH</dc:creator>
  <cp:lastModifiedBy>MCET</cp:lastModifiedBy>
  <cp:revision>248</cp:revision>
  <dcterms:created xsi:type="dcterms:W3CDTF">2020-06-19T13:12:42Z</dcterms:created>
  <dcterms:modified xsi:type="dcterms:W3CDTF">2023-09-29T07:37:54Z</dcterms:modified>
</cp:coreProperties>
</file>