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1767" r:id="rId2"/>
    <p:sldId id="1792" r:id="rId3"/>
    <p:sldId id="1801" r:id="rId4"/>
    <p:sldId id="1755" r:id="rId5"/>
    <p:sldId id="1798" r:id="rId6"/>
    <p:sldId id="1796" r:id="rId7"/>
    <p:sldId id="1799" r:id="rId8"/>
    <p:sldId id="1797" r:id="rId9"/>
    <p:sldId id="1800" r:id="rId10"/>
    <p:sldId id="1786" r:id="rId11"/>
    <p:sldId id="1787" r:id="rId12"/>
    <p:sldId id="1788" r:id="rId13"/>
    <p:sldId id="1789" r:id="rId14"/>
    <p:sldId id="1791" r:id="rId15"/>
    <p:sldId id="1790" r:id="rId16"/>
    <p:sldId id="1782" r:id="rId17"/>
    <p:sldId id="1775" r:id="rId18"/>
    <p:sldId id="1793" r:id="rId19"/>
    <p:sldId id="1785" r:id="rId20"/>
    <p:sldId id="1754" r:id="rId21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FDEFE9"/>
    <a:srgbClr val="036315"/>
    <a:srgbClr val="800000"/>
    <a:srgbClr val="B10F1B"/>
    <a:srgbClr val="BB5705"/>
    <a:srgbClr val="A41C80"/>
    <a:srgbClr val="663300"/>
    <a:srgbClr val="0066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9" autoAdjust="0"/>
    <p:restoredTop sz="91277" autoAdjust="0"/>
  </p:normalViewPr>
  <p:slideViewPr>
    <p:cSldViewPr>
      <p:cViewPr varScale="1">
        <p:scale>
          <a:sx n="64" d="100"/>
          <a:sy n="64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19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229" cy="365886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779" y="0"/>
            <a:ext cx="4160229" cy="365886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r">
              <a:defRPr sz="1300"/>
            </a:lvl1pPr>
          </a:lstStyle>
          <a:p>
            <a:fld id="{E4C87E78-1EAF-4453-93BC-0BC6686B64E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057"/>
            <a:ext cx="4160229" cy="365886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779" y="6948057"/>
            <a:ext cx="4160229" cy="365886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r">
              <a:defRPr sz="1300"/>
            </a:lvl1pPr>
          </a:lstStyle>
          <a:p>
            <a:fld id="{B9A72D50-E9BD-4EB3-AF3B-1E8516ECC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27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3" tIns="48332" rIns="96663" bIns="4833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9" y="0"/>
            <a:ext cx="4160520" cy="365760"/>
          </a:xfrm>
          <a:prstGeom prst="rect">
            <a:avLst/>
          </a:prstGeom>
        </p:spPr>
        <p:txBody>
          <a:bodyPr vert="horz" lIns="96663" tIns="48332" rIns="96663" bIns="48332" rtlCol="0"/>
          <a:lstStyle>
            <a:lvl1pPr algn="r">
              <a:defRPr sz="1300"/>
            </a:lvl1pPr>
          </a:lstStyle>
          <a:p>
            <a:fld id="{E6B190E1-5753-4FB2-9904-42949F7DCE41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7688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3" tIns="48332" rIns="96663" bIns="483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1" y="3474721"/>
            <a:ext cx="7680960" cy="3291840"/>
          </a:xfrm>
          <a:prstGeom prst="rect">
            <a:avLst/>
          </a:prstGeom>
        </p:spPr>
        <p:txBody>
          <a:bodyPr vert="horz" lIns="96663" tIns="48332" rIns="96663" bIns="483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0"/>
            <a:ext cx="4160520" cy="365760"/>
          </a:xfrm>
          <a:prstGeom prst="rect">
            <a:avLst/>
          </a:prstGeom>
        </p:spPr>
        <p:txBody>
          <a:bodyPr vert="horz" lIns="96663" tIns="48332" rIns="96663" bIns="4833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9" y="6948170"/>
            <a:ext cx="4160520" cy="365760"/>
          </a:xfrm>
          <a:prstGeom prst="rect">
            <a:avLst/>
          </a:prstGeom>
        </p:spPr>
        <p:txBody>
          <a:bodyPr vert="horz" lIns="96663" tIns="48332" rIns="96663" bIns="48332" rtlCol="0" anchor="b"/>
          <a:lstStyle>
            <a:lvl1pPr algn="r">
              <a:defRPr sz="1300"/>
            </a:lvl1pPr>
          </a:lstStyle>
          <a:p>
            <a:fld id="{66B9162B-2499-4854-991F-A3B43955E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26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DADB9-8EEF-439B-8A62-2825943176F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8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9162B-2499-4854-991F-A3B43955E9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59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9162B-2499-4854-991F-A3B43955E96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34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E2518170-DDF9-976E-3F2A-6F3AB0F45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365292"/>
            <a:ext cx="9159875" cy="520700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15875" y="6464300"/>
            <a:ext cx="9159875" cy="0"/>
          </a:xfrm>
          <a:prstGeom prst="line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NIA Educational Institution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6335713"/>
            <a:ext cx="11001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http://mcet.in/mcet_alpha/images/logo.jp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259943" y="6927"/>
            <a:ext cx="884057" cy="602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ate Placeholder 2"/>
          <p:cNvSpPr txBox="1"/>
          <p:nvPr userDrawn="1"/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0D31422-D472-43AA-A29E-057AC1C119D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9/22/2023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12" name="Slide Number Placeholder 3"/>
          <p:cNvSpPr txBox="1"/>
          <p:nvPr userDrawn="1"/>
        </p:nvSpPr>
        <p:spPr>
          <a:xfrm>
            <a:off x="6705600" y="6477635"/>
            <a:ext cx="1066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49A7787-3914-A547-82D9-F11CCD8592A2}" type="slidenum">
              <a:rPr kumimoji="0" lang="en-US" alt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‹#›</a:t>
            </a:fld>
            <a:endParaRPr kumimoji="0" lang="en-US" altLang="en-GB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13" name="Footer Placeholder 6"/>
          <p:cNvSpPr txBox="1"/>
          <p:nvPr userDrawn="1"/>
        </p:nvSpPr>
        <p:spPr>
          <a:xfrm>
            <a:off x="3124200" y="6525344"/>
            <a:ext cx="3464024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PhD Half Yearly Progress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Review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CA4585-FFF9-40AA-92DF-F138F3EA7E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7624" y="2183779"/>
            <a:ext cx="7772400" cy="1509825"/>
          </a:xfrm>
        </p:spPr>
        <p:txBody>
          <a:bodyPr/>
          <a:lstStyle/>
          <a:p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12" name="副标题 2"/>
          <p:cNvSpPr txBox="1">
            <a:spLocks/>
          </p:cNvSpPr>
          <p:nvPr/>
        </p:nvSpPr>
        <p:spPr>
          <a:xfrm>
            <a:off x="-756592" y="511349"/>
            <a:ext cx="10657184" cy="12151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>
                <a:solidFill>
                  <a:schemeClr val="tx1"/>
                </a:solidFill>
                <a:latin typeface="Cambria" pitchFamily="18" charset="0"/>
              </a:rPr>
              <a:t>Dr.Mahalingam</a:t>
            </a:r>
            <a:r>
              <a:rPr lang="en-US" sz="2400" b="1" dirty="0">
                <a:solidFill>
                  <a:schemeClr val="tx1"/>
                </a:solidFill>
                <a:latin typeface="Cambria" pitchFamily="18" charset="0"/>
              </a:rPr>
              <a:t> College of Engineering and Technology, </a:t>
            </a:r>
            <a:r>
              <a:rPr lang="en-US" sz="2400" b="1" dirty="0" err="1">
                <a:solidFill>
                  <a:schemeClr val="tx1"/>
                </a:solidFill>
                <a:latin typeface="Cambria" pitchFamily="18" charset="0"/>
              </a:rPr>
              <a:t>Pollachi</a:t>
            </a:r>
            <a:endParaRPr lang="en-US" sz="2400" b="1" dirty="0">
              <a:solidFill>
                <a:schemeClr val="tx1"/>
              </a:solidFill>
              <a:latin typeface="Cambria" pitchFamily="18" charset="0"/>
            </a:endParaRPr>
          </a:p>
          <a:p>
            <a:endParaRPr lang="en-US" sz="800" b="1" dirty="0">
              <a:solidFill>
                <a:schemeClr val="tx1"/>
              </a:solidFill>
              <a:latin typeface="Cambria" pitchFamily="18" charset="0"/>
            </a:endParaRPr>
          </a:p>
          <a:p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</a:rPr>
              <a:t>Ph.D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</a:rPr>
              <a:t> Half Yearly Progress Review : </a:t>
            </a:r>
            <a:r>
              <a:rPr lang="en-US" sz="2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Jan/July 20_ _ </a:t>
            </a:r>
            <a:r>
              <a:rPr lang="en-US" sz="2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to</a:t>
            </a:r>
            <a:r>
              <a:rPr lang="en-US" sz="2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Jun/Dec 20_ _</a:t>
            </a:r>
            <a:endParaRPr lang="en-US" sz="2400" b="1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l"/>
            <a:r>
              <a:rPr 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           </a:t>
            </a:r>
            <a:endParaRPr lang="en-US" sz="28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200000"/>
              </a:lnSpc>
            </a:pPr>
            <a:endParaRPr lang="en-US" sz="2800" b="1" dirty="0">
              <a:solidFill>
                <a:srgbClr val="660033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200000"/>
              </a:lnSpc>
            </a:pPr>
            <a:endParaRPr lang="en-US" sz="2800" b="1" i="1" dirty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en-US" sz="2800" b="1" i="1" dirty="0">
              <a:solidFill>
                <a:srgbClr val="008000"/>
              </a:solidFill>
              <a:latin typeface="Cambria" pitchFamily="18" charset="0"/>
            </a:endParaRPr>
          </a:p>
          <a:p>
            <a:endParaRPr lang="en-US" sz="2800" b="1" i="1" dirty="0">
              <a:solidFill>
                <a:srgbClr val="00800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</a:pPr>
            <a:endParaRPr lang="en-US" sz="2800" i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altLang="zh-CN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endParaRPr lang="en-US" altLang="zh-CN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496" y="1481956"/>
            <a:ext cx="90364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Research title:</a:t>
            </a:r>
          </a:p>
          <a:p>
            <a:pPr algn="ctr">
              <a:lnSpc>
                <a:spcPct val="150000"/>
              </a:lnSpc>
            </a:pPr>
            <a:endParaRPr lang="en-US" sz="2400" b="1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24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622916" y="4941168"/>
            <a:ext cx="837516" cy="81551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212155" y="3140968"/>
            <a:ext cx="4215829" cy="3139321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Scholar Details:</a:t>
            </a: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Cambria" panose="02040503050406030204" pitchFamily="18" charset="0"/>
              </a:rPr>
              <a:t>&lt;&lt;Mention Name, Designation, Department, email and contact No.&gt;&gt;</a:t>
            </a: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25250" y="3140968"/>
            <a:ext cx="4334774" cy="3070777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Supervisor Details:</a:t>
            </a: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Cambria" panose="02040503050406030204" pitchFamily="18" charset="0"/>
              </a:rPr>
              <a:t>&lt;&lt;Mention Name, Designation, Department and Institution &gt;&gt;</a:t>
            </a: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367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Publication details-Journals </a:t>
            </a:r>
            <a:br>
              <a:rPr lang="en-US" b="1" dirty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755576" y="5805264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mbria" pitchFamily="18" charset="0"/>
                <a:ea typeface="Cambria" pitchFamily="18" charset="0"/>
              </a:rPr>
              <a:t>* Use anna university reference format to furnish above details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915586"/>
              </p:ext>
            </p:extLst>
          </p:nvPr>
        </p:nvGraphicFramePr>
        <p:xfrm>
          <a:off x="726851" y="1412776"/>
          <a:ext cx="7992888" cy="38912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Details of Journal publications after Ph.D. registration </a:t>
                      </a:r>
                      <a:r>
                        <a:rPr lang="en-US" sz="2400" dirty="0">
                          <a:latin typeface="Cambria" pitchFamily="18" charset="0"/>
                          <a:ea typeface="Cambria" pitchFamily="18" charset="0"/>
                        </a:rPr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mbria" pitchFamily="18" charset="0"/>
                          <a:ea typeface="Cambria" pitchFamily="18" charset="0"/>
                        </a:rPr>
                        <a:t>Details of  Journal  publication published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5888">
                <a:tc>
                  <a:txBody>
                    <a:bodyPr/>
                    <a:lstStyle/>
                    <a:p>
                      <a:endParaRPr lang="en-IN" sz="1400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0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mbria" pitchFamily="18" charset="0"/>
                          <a:ea typeface="Cambria" pitchFamily="18" charset="0"/>
                        </a:rPr>
                        <a:t>Details of Journal publication  submitted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888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mbria" pitchFamily="18" charset="0"/>
                          <a:ea typeface="Cambria" pitchFamily="18" charset="0"/>
                        </a:rPr>
                        <a:t>Details of Journal publication planned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8050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786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5008" y="1268760"/>
            <a:ext cx="8605464" cy="471338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600" dirty="0">
              <a:latin typeface="Cambria" pitchFamily="18" charset="0"/>
              <a:ea typeface="Cambria" pitchFamily="18" charset="0"/>
            </a:endParaRPr>
          </a:p>
          <a:p>
            <a:pPr marL="457200" lvl="1" indent="0">
              <a:buNone/>
            </a:pPr>
            <a:endParaRPr lang="en-US" sz="2600" dirty="0">
              <a:latin typeface="Cambria" pitchFamily="18" charset="0"/>
              <a:ea typeface="Cambria" pitchFamily="18" charset="0"/>
            </a:endParaRPr>
          </a:p>
          <a:p>
            <a:pPr marL="457200" lvl="1" indent="0">
              <a:buNone/>
            </a:pPr>
            <a:endParaRPr lang="en-US" sz="2600" dirty="0">
              <a:latin typeface="Cambria" pitchFamily="18" charset="0"/>
              <a:ea typeface="Cambria" pitchFamily="18" charset="0"/>
            </a:endParaRPr>
          </a:p>
          <a:p>
            <a:pPr marL="457200" lvl="1" indent="0">
              <a:buNone/>
            </a:pPr>
            <a:endParaRPr lang="en-US" sz="2600" dirty="0">
              <a:latin typeface="Cambria" pitchFamily="18" charset="0"/>
              <a:ea typeface="Cambria" pitchFamily="18" charset="0"/>
            </a:endParaRPr>
          </a:p>
          <a:p>
            <a:pPr marL="457200" lvl="1" indent="0">
              <a:buNone/>
            </a:pPr>
            <a:endParaRPr lang="en-US" sz="2600" dirty="0">
              <a:latin typeface="Cambria" pitchFamily="18" charset="0"/>
              <a:ea typeface="Cambria" pitchFamily="18" charset="0"/>
            </a:endParaRPr>
          </a:p>
          <a:p>
            <a:pPr lvl="1"/>
            <a:endParaRPr lang="en-US" sz="2600" dirty="0"/>
          </a:p>
          <a:p>
            <a:endParaRPr lang="en-IN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Publication details-Conferences(if any)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327647"/>
              </p:ext>
            </p:extLst>
          </p:nvPr>
        </p:nvGraphicFramePr>
        <p:xfrm>
          <a:off x="726851" y="1412776"/>
          <a:ext cx="7992888" cy="38912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Details of Conferences  publication after Ph.D. registration </a:t>
                      </a:r>
                      <a:r>
                        <a:rPr lang="en-US" sz="2400" dirty="0">
                          <a:latin typeface="Cambria" pitchFamily="18" charset="0"/>
                          <a:ea typeface="Cambria" pitchFamily="18" charset="0"/>
                        </a:rPr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mbria" pitchFamily="18" charset="0"/>
                          <a:ea typeface="Cambria" pitchFamily="18" charset="0"/>
                        </a:rPr>
                        <a:t>Details of Conference publication published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5888">
                <a:tc>
                  <a:txBody>
                    <a:bodyPr/>
                    <a:lstStyle/>
                    <a:p>
                      <a:endParaRPr lang="en-IN" sz="1400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0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mbria" pitchFamily="18" charset="0"/>
                          <a:ea typeface="Cambria" pitchFamily="18" charset="0"/>
                        </a:rPr>
                        <a:t>Details of Conference publication  submitted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888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mbria" pitchFamily="18" charset="0"/>
                          <a:ea typeface="Cambria" pitchFamily="18" charset="0"/>
                        </a:rPr>
                        <a:t>Details of Conference publication planned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8050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55576" y="5805264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mbria" pitchFamily="18" charset="0"/>
                <a:ea typeface="Cambria" pitchFamily="18" charset="0"/>
              </a:rPr>
              <a:t>* Use anna university reference format to furnish above details</a:t>
            </a:r>
          </a:p>
        </p:txBody>
      </p:sp>
    </p:spTree>
    <p:extLst>
      <p:ext uri="{BB962C8B-B14F-4D97-AF65-F5344CB8AC3E}">
        <p14:creationId xmlns:p14="http://schemas.microsoft.com/office/powerpoint/2010/main" val="3275171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Publication details-Book/Book Chapters(if any)</a:t>
            </a:r>
            <a:endParaRPr lang="en-IN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512324"/>
              </p:ext>
            </p:extLst>
          </p:nvPr>
        </p:nvGraphicFramePr>
        <p:xfrm>
          <a:off x="726851" y="1412776"/>
          <a:ext cx="7992888" cy="386604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Details of Book/Book Chapter after Ph.D. registration </a:t>
                      </a:r>
                      <a:endParaRPr lang="en-US" sz="2400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mbria" pitchFamily="18" charset="0"/>
                          <a:ea typeface="Cambria" pitchFamily="18" charset="0"/>
                        </a:rPr>
                        <a:t>Details of Book/Book Chapter published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5888">
                <a:tc>
                  <a:txBody>
                    <a:bodyPr/>
                    <a:lstStyle/>
                    <a:p>
                      <a:endParaRPr lang="en-IN" sz="1400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0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mbria" pitchFamily="18" charset="0"/>
                          <a:ea typeface="Cambria" pitchFamily="18" charset="0"/>
                        </a:rPr>
                        <a:t>Details of Book/Book Chapter   submitted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888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mbria" pitchFamily="18" charset="0"/>
                          <a:ea typeface="Cambria" pitchFamily="18" charset="0"/>
                        </a:rPr>
                        <a:t>Details of Book/Book Chapter planned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8050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195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Patent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060129"/>
              </p:ext>
            </p:extLst>
          </p:nvPr>
        </p:nvGraphicFramePr>
        <p:xfrm>
          <a:off x="726851" y="1412776"/>
          <a:ext cx="7992888" cy="386604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Details of Patent  after Ph.D. registration </a:t>
                      </a:r>
                      <a:endParaRPr lang="en-US" sz="2400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mbria" pitchFamily="18" charset="0"/>
                          <a:ea typeface="Cambria" pitchFamily="18" charset="0"/>
                        </a:rPr>
                        <a:t>Details of Patent Submitted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5888">
                <a:tc>
                  <a:txBody>
                    <a:bodyPr/>
                    <a:lstStyle/>
                    <a:p>
                      <a:endParaRPr lang="en-IN" sz="1400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0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mbria" pitchFamily="18" charset="0"/>
                          <a:ea typeface="Cambria" pitchFamily="18" charset="0"/>
                        </a:rPr>
                        <a:t>Details of Patent 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888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mbria" pitchFamily="18" charset="0"/>
                          <a:ea typeface="Cambria" pitchFamily="18" charset="0"/>
                        </a:rPr>
                        <a:t>Details of Patent</a:t>
                      </a:r>
                      <a:r>
                        <a:rPr lang="en-US" sz="2000" baseline="0" dirty="0">
                          <a:latin typeface="Cambria" pitchFamily="18" charset="0"/>
                          <a:ea typeface="Cambria" pitchFamily="18" charset="0"/>
                        </a:rPr>
                        <a:t> Granted</a:t>
                      </a:r>
                      <a:endParaRPr lang="en-US" sz="2000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8050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444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External Funded Projects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585655"/>
              </p:ext>
            </p:extLst>
          </p:nvPr>
        </p:nvGraphicFramePr>
        <p:xfrm>
          <a:off x="457200" y="1484784"/>
          <a:ext cx="7992888" cy="38912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Details of External Funded Projects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mbria" pitchFamily="18" charset="0"/>
                          <a:ea typeface="Cambria" pitchFamily="18" charset="0"/>
                        </a:rPr>
                        <a:t>Details of External Funded Projects  Submitted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5888">
                <a:tc>
                  <a:txBody>
                    <a:bodyPr/>
                    <a:lstStyle/>
                    <a:p>
                      <a:endParaRPr lang="en-IN" sz="1400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0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mbria" pitchFamily="18" charset="0"/>
                          <a:ea typeface="Cambria" pitchFamily="18" charset="0"/>
                        </a:rPr>
                        <a:t>Details of External Funded Projects  Planned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888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mbria" pitchFamily="18" charset="0"/>
                          <a:ea typeface="Cambria" pitchFamily="18" charset="0"/>
                        </a:rPr>
                        <a:t>Details of Ongoing External Funded Projects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8050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879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Consultancy Works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047838"/>
              </p:ext>
            </p:extLst>
          </p:nvPr>
        </p:nvGraphicFramePr>
        <p:xfrm>
          <a:off x="491092" y="2060848"/>
          <a:ext cx="7992888" cy="386604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Details of Consultancy Work  after Ph.D. registration </a:t>
                      </a:r>
                      <a:endParaRPr lang="en-US" sz="2400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mbria" pitchFamily="18" charset="0"/>
                          <a:ea typeface="Cambria" pitchFamily="18" charset="0"/>
                        </a:rPr>
                        <a:t>Details of Consultancy work  Planned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5888">
                <a:tc>
                  <a:txBody>
                    <a:bodyPr/>
                    <a:lstStyle/>
                    <a:p>
                      <a:endParaRPr lang="en-IN" sz="1400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0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mbria" pitchFamily="18" charset="0"/>
                          <a:ea typeface="Cambria" pitchFamily="18" charset="0"/>
                        </a:rPr>
                        <a:t>Details of Consultancy work Ongoing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888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mbria" pitchFamily="18" charset="0"/>
                          <a:ea typeface="Cambria" pitchFamily="18" charset="0"/>
                        </a:rPr>
                        <a:t>Details of Consultancy work  Completed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8050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858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9592" y="188640"/>
            <a:ext cx="6995120" cy="490066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Semester-wise progress in PhD research work</a:t>
            </a:r>
            <a:endParaRPr lang="en-IN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920269"/>
              </p:ext>
            </p:extLst>
          </p:nvPr>
        </p:nvGraphicFramePr>
        <p:xfrm>
          <a:off x="323528" y="836713"/>
          <a:ext cx="8496945" cy="50405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19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02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43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619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3202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222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04207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56788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Year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Course</a:t>
                      </a:r>
                    </a:p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work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Literature Review and Problem Identification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Implementation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No. of papers (AU List)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91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Submitted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Got revision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Rejected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Published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6788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r>
                        <a:rPr lang="en-US" sz="1400" b="1" baseline="30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st</a:t>
                      </a:r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Year</a:t>
                      </a:r>
                    </a:p>
                  </a:txBody>
                  <a:tcP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6788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r>
                        <a:rPr lang="en-US" sz="1400" b="1" baseline="30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rd</a:t>
                      </a:r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sem</a:t>
                      </a:r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6788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r>
                        <a:rPr lang="en-US" sz="1400" b="1" baseline="30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th</a:t>
                      </a:r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sem</a:t>
                      </a:r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6788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r>
                        <a:rPr lang="en-US" sz="1400" b="1" baseline="30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th</a:t>
                      </a:r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sem</a:t>
                      </a:r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6788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r>
                        <a:rPr lang="en-US" sz="1400" b="1" baseline="30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th</a:t>
                      </a:r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sem</a:t>
                      </a:r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6788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r>
                        <a:rPr lang="en-US" sz="1400" b="1" baseline="30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th</a:t>
                      </a:r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sem</a:t>
                      </a:r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6788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r>
                        <a:rPr lang="en-US" sz="1400" b="1" baseline="30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th</a:t>
                      </a:r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sem</a:t>
                      </a:r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6788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r>
                        <a:rPr lang="en-US" sz="1400" b="1" baseline="30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th</a:t>
                      </a:r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sem</a:t>
                      </a:r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6788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r>
                        <a:rPr lang="en-US" sz="1400" b="1" baseline="30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th</a:t>
                      </a:r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sem</a:t>
                      </a:r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56788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r>
                        <a:rPr lang="en-US" sz="1400" b="1" baseline="30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th</a:t>
                      </a:r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sem</a:t>
                      </a:r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56788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r>
                        <a:rPr lang="en-US" sz="1400" b="1" baseline="30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th</a:t>
                      </a:r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sem</a:t>
                      </a:r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19872" y="5996947"/>
            <a:ext cx="7211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Kindly put a tick or mention the count wherever applicable</a:t>
            </a:r>
          </a:p>
        </p:txBody>
      </p:sp>
    </p:spTree>
    <p:extLst>
      <p:ext uri="{BB962C8B-B14F-4D97-AF65-F5344CB8AC3E}">
        <p14:creationId xmlns:p14="http://schemas.microsoft.com/office/powerpoint/2010/main" val="3857849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130622"/>
            <a:ext cx="8496944" cy="490066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Workload and Additional Responsibilities</a:t>
            </a:r>
            <a:endParaRPr lang="en-IN" sz="2400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395536" y="692696"/>
            <a:ext cx="8496944" cy="55446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pPr algn="l"/>
            <a:endParaRPr lang="en-US" sz="1600" b="1" dirty="0">
              <a:solidFill>
                <a:srgbClr val="003300"/>
              </a:solidFill>
              <a:ea typeface="Cambria" panose="02040503050406030204" pitchFamily="18" charset="0"/>
              <a:cs typeface="+mn-cs"/>
            </a:endParaRPr>
          </a:p>
          <a:p>
            <a:endParaRPr lang="en-IN" sz="2400" dirty="0"/>
          </a:p>
          <a:p>
            <a:endParaRPr lang="en-IN" sz="2400" dirty="0"/>
          </a:p>
          <a:p>
            <a:endParaRPr lang="en-IN" sz="2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797991A0-DEAF-35D2-FC7F-8622D5D2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20956"/>
              </p:ext>
            </p:extLst>
          </p:nvPr>
        </p:nvGraphicFramePr>
        <p:xfrm>
          <a:off x="323528" y="692696"/>
          <a:ext cx="8424936" cy="544981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713978">
                  <a:extLst>
                    <a:ext uri="{9D8B030D-6E8A-4147-A177-3AD203B41FA5}">
                      <a16:colId xmlns:a16="http://schemas.microsoft.com/office/drawing/2014/main" xmlns="" val="397952975"/>
                    </a:ext>
                  </a:extLst>
                </a:gridCol>
                <a:gridCol w="1856341">
                  <a:extLst>
                    <a:ext uri="{9D8B030D-6E8A-4147-A177-3AD203B41FA5}">
                      <a16:colId xmlns:a16="http://schemas.microsoft.com/office/drawing/2014/main" xmlns="" val="1989590508"/>
                    </a:ext>
                  </a:extLst>
                </a:gridCol>
                <a:gridCol w="2400048">
                  <a:extLst>
                    <a:ext uri="{9D8B030D-6E8A-4147-A177-3AD203B41FA5}">
                      <a16:colId xmlns:a16="http://schemas.microsoft.com/office/drawing/2014/main" xmlns="" val="1249479078"/>
                    </a:ext>
                  </a:extLst>
                </a:gridCol>
                <a:gridCol w="1891787">
                  <a:extLst>
                    <a:ext uri="{9D8B030D-6E8A-4147-A177-3AD203B41FA5}">
                      <a16:colId xmlns:a16="http://schemas.microsoft.com/office/drawing/2014/main" xmlns="" val="2988062468"/>
                    </a:ext>
                  </a:extLst>
                </a:gridCol>
                <a:gridCol w="156278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2062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0" kern="12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S.No.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Particulars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Semester Before the Previous Semester</a:t>
                      </a:r>
                      <a:endParaRPr lang="en-IN" sz="1400" b="1" i="0" kern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i="0" kern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Previous semester</a:t>
                      </a:r>
                      <a:endParaRPr lang="en-IN" sz="1400" b="1" i="0" kern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i="0" kern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Current Semester</a:t>
                      </a:r>
                      <a:endParaRPr lang="en-IN" sz="1400" b="1" i="0" kern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58093343"/>
                  </a:ext>
                </a:extLst>
              </a:tr>
              <a:tr h="288499">
                <a:tc gridSpan="5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0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Workload 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185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0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1.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0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No. of Theory courses: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185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0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2.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i="0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No. of Lab courses: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185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0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3.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i="0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Others: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0350428"/>
                  </a:ext>
                </a:extLst>
              </a:tr>
              <a:tr h="70185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4.</a:t>
                      </a: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Total Conduct Hours per week</a:t>
                      </a: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9689">
                <a:tc gridSpan="5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0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Additional Responsibilities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246636"/>
                  </a:ext>
                </a:extLst>
              </a:tr>
              <a:tr h="90252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0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1.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0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Dept. level responsibilities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4436622"/>
                  </a:ext>
                </a:extLst>
              </a:tr>
              <a:tr h="70185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0" kern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2.</a:t>
                      </a: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0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Institutional level responsibilities: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933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581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21704" y="130622"/>
            <a:ext cx="8496944" cy="490066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Scanned copy of current sem. Individual Time Table</a:t>
            </a:r>
            <a:endParaRPr lang="en-IN" sz="2400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395536" y="692696"/>
            <a:ext cx="8496944" cy="55446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pPr algn="l"/>
            <a:endParaRPr lang="en-US" sz="1600" b="1" dirty="0">
              <a:solidFill>
                <a:srgbClr val="003300"/>
              </a:solidFill>
              <a:ea typeface="Cambria" panose="02040503050406030204" pitchFamily="18" charset="0"/>
              <a:cs typeface="+mn-cs"/>
            </a:endParaRPr>
          </a:p>
          <a:p>
            <a:endParaRPr lang="en-IN" sz="2400" dirty="0"/>
          </a:p>
          <a:p>
            <a:endParaRPr lang="en-IN" sz="2400" dirty="0"/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186378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21704" y="130622"/>
            <a:ext cx="8496944" cy="490066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Other Noteworthy Contributions</a:t>
            </a:r>
            <a:endParaRPr lang="en-IN" sz="2400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395536" y="692696"/>
            <a:ext cx="8496944" cy="55446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pPr algn="l"/>
            <a:endParaRPr lang="en-US" sz="1600" b="1" dirty="0">
              <a:solidFill>
                <a:srgbClr val="003300"/>
              </a:solidFill>
              <a:ea typeface="Cambria" panose="02040503050406030204" pitchFamily="18" charset="0"/>
              <a:cs typeface="+mn-cs"/>
            </a:endParaRPr>
          </a:p>
          <a:p>
            <a:endParaRPr lang="en-IN" sz="2400" dirty="0"/>
          </a:p>
          <a:p>
            <a:endParaRPr lang="en-IN" sz="2400" dirty="0"/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931791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9592" y="188640"/>
            <a:ext cx="6995120" cy="490066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Outline</a:t>
            </a:r>
            <a:endParaRPr lang="en-IN" sz="2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281433"/>
              </p:ext>
            </p:extLst>
          </p:nvPr>
        </p:nvGraphicFramePr>
        <p:xfrm>
          <a:off x="1174642" y="1268760"/>
          <a:ext cx="6696744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67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9604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>
                          <a:solidFill>
                            <a:srgbClr val="036315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Tasks agreed on Previous review Vs Achieved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>
                          <a:solidFill>
                            <a:srgbClr val="66003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Registration Details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>
                          <a:solidFill>
                            <a:srgbClr val="036315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Publication details-Journals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>
                          <a:solidFill>
                            <a:srgbClr val="66003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Publication details-Conferences(if any)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>
                          <a:solidFill>
                            <a:srgbClr val="036315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Publication details-Book/Book Chapters(if any)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>
                          <a:solidFill>
                            <a:srgbClr val="66003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Patent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>
                          <a:solidFill>
                            <a:srgbClr val="036315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External Funded Projects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>
                          <a:solidFill>
                            <a:srgbClr val="66003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Consultancy Works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>
                          <a:solidFill>
                            <a:srgbClr val="036315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Semester-wise progress in PhD research work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>
                          <a:solidFill>
                            <a:srgbClr val="66003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Workload, Additional Responsibilities and ITT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803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 descr="Bouquet-of-ros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915816" y="1196752"/>
            <a:ext cx="2880320" cy="2808312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67544" y="4653136"/>
            <a:ext cx="8229600" cy="11430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60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386528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0" y="159045"/>
            <a:ext cx="8568952" cy="4247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Tasks agreed on Previous review Vs Achieved</a:t>
            </a:r>
            <a:endParaRPr lang="en-IN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1780031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Details</a:t>
            </a:r>
            <a:endParaRPr lang="en-IN" sz="11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B2FAD666-6D74-778C-2D4F-4287BFB17B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968788"/>
              </p:ext>
            </p:extLst>
          </p:nvPr>
        </p:nvGraphicFramePr>
        <p:xfrm>
          <a:off x="143508" y="764704"/>
          <a:ext cx="8856984" cy="55533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654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509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003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402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77470" marR="0" algn="ctr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S.No</a:t>
                      </a:r>
                      <a:r>
                        <a:rPr lang="en-US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1328420" marR="1323975" algn="ctr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Details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85090" algn="ctr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Tasks agreed on Previous review for</a:t>
                      </a:r>
                    </a:p>
                    <a:p>
                      <a:pPr marL="91440" marR="87630" algn="ctr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Jan/July 20_ _ to Jun/Dec 20_ _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393700" marR="0" algn="ctr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Achieved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88876"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1.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No. of Journal Publications from AU Journal list including indexed in SCIE and</a:t>
                      </a:r>
                      <a:r>
                        <a:rPr lang="en-US" sz="1400" b="1" i="0" u="none" strike="noStrike" kern="1200" baseline="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 </a:t>
                      </a:r>
                      <a:r>
                        <a:rPr lang="en-US" sz="14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Scopus</a:t>
                      </a:r>
                    </a:p>
                  </a:txBody>
                  <a:tcPr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80327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803275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7495"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1" i="0" u="none" strike="noStrike" kern="1200" dirty="0">
                          <a:solidFill>
                            <a:srgbClr val="660033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2.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1" i="0" u="none" strike="noStrike" kern="1200" dirty="0">
                          <a:solidFill>
                            <a:srgbClr val="660033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No. of Book Chapters/Conference publications (Scopus Indexed only)</a:t>
                      </a:r>
                    </a:p>
                  </a:txBody>
                  <a:tcPr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80327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1" i="0" u="none" strike="noStrike" kern="1200" dirty="0">
                        <a:solidFill>
                          <a:srgbClr val="660033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b="1" i="0" u="none" strike="noStrike" kern="1200" dirty="0">
                        <a:solidFill>
                          <a:srgbClr val="660033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4713"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3.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No. of Patents published/Granted</a:t>
                      </a:r>
                    </a:p>
                  </a:txBody>
                  <a:tcPr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80327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1" i="0" u="none" strike="noStrike" kern="1200" dirty="0">
                          <a:solidFill>
                            <a:srgbClr val="660033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4.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1" i="0" u="none" strike="noStrike" kern="1200" dirty="0">
                          <a:solidFill>
                            <a:srgbClr val="660033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No. of External Funding</a:t>
                      </a:r>
                    </a:p>
                  </a:txBody>
                  <a:tcPr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1" i="0" u="none" strike="noStrike" kern="1200" dirty="0">
                        <a:solidFill>
                          <a:srgbClr val="660033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b="1" i="0" u="none" strike="noStrike" kern="1200" dirty="0">
                        <a:solidFill>
                          <a:srgbClr val="660033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5.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No. of Consultancy works carried out</a:t>
                      </a:r>
                    </a:p>
                  </a:txBody>
                  <a:tcPr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80327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167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38436" y="-6709"/>
            <a:ext cx="6995120" cy="490066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Registration Details</a:t>
            </a:r>
            <a:endParaRPr lang="en-IN" sz="2400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323528" y="548680"/>
            <a:ext cx="842493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pPr algn="l"/>
            <a:endParaRPr lang="en-US" sz="1600" b="1" dirty="0">
              <a:solidFill>
                <a:srgbClr val="003300"/>
              </a:solidFill>
              <a:ea typeface="Cambria" panose="02040503050406030204" pitchFamily="18" charset="0"/>
              <a:cs typeface="+mn-cs"/>
            </a:endParaRPr>
          </a:p>
          <a:p>
            <a:pPr algn="l"/>
            <a:endParaRPr lang="en-US" sz="1600" b="1" dirty="0">
              <a:solidFill>
                <a:srgbClr val="003300"/>
              </a:solidFill>
              <a:ea typeface="Cambria" panose="02040503050406030204" pitchFamily="18" charset="0"/>
              <a:cs typeface="+mn-cs"/>
            </a:endParaRPr>
          </a:p>
          <a:p>
            <a:pPr algn="l"/>
            <a:r>
              <a:rPr lang="en-US" sz="1600" b="1" dirty="0">
                <a:solidFill>
                  <a:srgbClr val="003300"/>
                </a:solidFill>
                <a:ea typeface="Cambria" panose="02040503050406030204" pitchFamily="18" charset="0"/>
                <a:cs typeface="+mn-cs"/>
              </a:rPr>
              <a:t>Month and Year of Admission		:</a:t>
            </a:r>
          </a:p>
          <a:p>
            <a:pPr algn="l"/>
            <a:r>
              <a:rPr lang="en-US" sz="1600" b="1" dirty="0">
                <a:solidFill>
                  <a:srgbClr val="660033"/>
                </a:solidFill>
                <a:ea typeface="Cambria" panose="02040503050406030204" pitchFamily="18" charset="0"/>
                <a:cs typeface="+mn-cs"/>
              </a:rPr>
              <a:t>Current Semester Number       	:</a:t>
            </a:r>
          </a:p>
          <a:p>
            <a:pPr algn="l"/>
            <a:r>
              <a:rPr lang="en-US" sz="1600" b="1" dirty="0">
                <a:solidFill>
                  <a:srgbClr val="003300"/>
                </a:solidFill>
                <a:ea typeface="Cambria" panose="02040503050406030204" pitchFamily="18" charset="0"/>
                <a:cs typeface="+mn-cs"/>
              </a:rPr>
              <a:t>PhD Registration No.		:</a:t>
            </a:r>
          </a:p>
          <a:p>
            <a:pPr algn="l"/>
            <a:r>
              <a:rPr lang="en-US" sz="1600" b="1" dirty="0">
                <a:solidFill>
                  <a:srgbClr val="660033"/>
                </a:solidFill>
                <a:ea typeface="Cambria" panose="02040503050406030204" pitchFamily="18" charset="0"/>
                <a:cs typeface="+mn-cs"/>
              </a:rPr>
              <a:t>Status of research Work		:</a:t>
            </a:r>
          </a:p>
          <a:p>
            <a:endParaRPr lang="en-IN" sz="2400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323528" y="1492089"/>
            <a:ext cx="8568952" cy="4247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Research Works </a:t>
            </a:r>
            <a:r>
              <a:rPr lang="en-US" sz="1800" b="1" dirty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(Kindly furnish details after registration of PhD)</a:t>
            </a:r>
            <a:endParaRPr lang="en-IN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1780031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Details</a:t>
            </a:r>
            <a:endParaRPr lang="en-IN" sz="11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24B29F8A-D07D-6A1F-825E-E3AA4BC0E5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519020"/>
              </p:ext>
            </p:extLst>
          </p:nvPr>
        </p:nvGraphicFramePr>
        <p:xfrm>
          <a:off x="98630" y="1988840"/>
          <a:ext cx="8865858" cy="4285372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586172">
                  <a:extLst>
                    <a:ext uri="{9D8B030D-6E8A-4147-A177-3AD203B41FA5}">
                      <a16:colId xmlns:a16="http://schemas.microsoft.com/office/drawing/2014/main" xmlns="" val="397952975"/>
                    </a:ext>
                  </a:extLst>
                </a:gridCol>
                <a:gridCol w="1654950">
                  <a:extLst>
                    <a:ext uri="{9D8B030D-6E8A-4147-A177-3AD203B41FA5}">
                      <a16:colId xmlns:a16="http://schemas.microsoft.com/office/drawing/2014/main" xmlns="" val="307670779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57304674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397035866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13216345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46825274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18117949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169069306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988062468"/>
                    </a:ext>
                  </a:extLst>
                </a:gridCol>
                <a:gridCol w="565641">
                  <a:extLst>
                    <a:ext uri="{9D8B030D-6E8A-4147-A177-3AD203B41FA5}">
                      <a16:colId xmlns:a16="http://schemas.microsoft.com/office/drawing/2014/main" xmlns="" val="1225785354"/>
                    </a:ext>
                  </a:extLst>
                </a:gridCol>
                <a:gridCol w="658495">
                  <a:extLst>
                    <a:ext uri="{9D8B030D-6E8A-4147-A177-3AD203B41FA5}">
                      <a16:colId xmlns:a16="http://schemas.microsoft.com/office/drawing/2014/main" xmlns="" val="3509876233"/>
                    </a:ext>
                  </a:extLst>
                </a:gridCol>
              </a:tblGrid>
              <a:tr h="105752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0" kern="12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S.No.</a:t>
                      </a:r>
                      <a:endParaRPr lang="en-IN" sz="1400" b="1" i="0" kern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kern="12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Details</a:t>
                      </a:r>
                      <a:endParaRPr lang="en-IN" sz="1400" b="1" i="0" kern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1440" marR="85090" indent="0" algn="ctr" defTabSz="914400" rtl="0" eaLnBrk="1" fontAlgn="auto" latinLnBrk="0" hangingPunct="1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Previous half-yearly Progress-</a:t>
                      </a:r>
                    </a:p>
                    <a:p>
                      <a:pPr marL="91440" marR="85090" algn="ctr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Count </a:t>
                      </a:r>
                      <a:r>
                        <a:rPr lang="en-US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during the </a:t>
                      </a: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period 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marL="91440" marR="87630" algn="ctr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Jan/July 20_ _ to Jun/Dec 20_ _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91440" marR="85090" algn="ctr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Current half-yearly Progress-</a:t>
                      </a:r>
                    </a:p>
                    <a:p>
                      <a:pPr marL="91440" marR="85090" algn="ctr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Count </a:t>
                      </a:r>
                      <a:r>
                        <a:rPr lang="en-US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during the period</a:t>
                      </a:r>
                    </a:p>
                    <a:p>
                      <a:pPr marL="91440" marR="87630" algn="ctr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Jan/July 20_ _ to Jun/Dec 20_ _</a:t>
                      </a:r>
                      <a:endParaRPr lang="en-US" sz="1400" b="1" i="0" u="none" strike="noStrike" kern="1200" dirty="0" smtClean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91440" marR="85090" algn="ctr" defTabSz="914400" rtl="0" eaLnBrk="1" latinLnBrk="0" hangingPunct="1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Consolidated Count</a:t>
                      </a:r>
                      <a:r>
                        <a:rPr lang="pt-BR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(Date of Registration to till date)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8093343"/>
                  </a:ext>
                </a:extLst>
              </a:tr>
              <a:tr h="1036340">
                <a:tc rowSpan="4"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1.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DEFE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No. of Journal Publications from AU Journal list including indexed in SCIE and Scopus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In AU Journal List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SCIE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Scopus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In AU Journal List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SCIE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Scopus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In AU Journal List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SCIE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Scopus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0277468"/>
                  </a:ext>
                </a:extLst>
              </a:tr>
              <a:tr h="785408"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400" b="1" i="0" u="none" strike="noStrike" kern="1200" dirty="0">
                          <a:solidFill>
                            <a:srgbClr val="036315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</a:t>
                      </a:r>
                      <a:endParaRPr lang="en-IN" sz="1400" b="1" i="0" u="none" strike="noStrike" kern="1200" dirty="0">
                        <a:solidFill>
                          <a:srgbClr val="03631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No. of Journal Publications from AU Journal list including indexed in SCIE and</a:t>
                      </a:r>
                      <a:r>
                        <a:rPr lang="en-US" sz="1200" b="1" i="0" u="none" strike="noStrike" kern="1200" baseline="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 </a:t>
                      </a:r>
                      <a:r>
                        <a:rPr lang="en-US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Scopus</a:t>
                      </a:r>
                    </a:p>
                  </a:txBody>
                  <a:tcPr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Planned: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Planned: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Submitted: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4239149"/>
                  </a:ext>
                </a:extLst>
              </a:tr>
              <a:tr h="80157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Submitted: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Submitted: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Submitted: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4785847"/>
                  </a:ext>
                </a:extLst>
              </a:tr>
              <a:tr h="60453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Published: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Published: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Published: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6323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762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188894" y="260648"/>
            <a:ext cx="8568952" cy="4247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Research Works (Contd.)</a:t>
            </a:r>
          </a:p>
          <a:p>
            <a:r>
              <a:rPr lang="en-US" sz="2400" b="1" dirty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(Kindly furnish details after registration of PhD)</a:t>
            </a:r>
            <a:endParaRPr lang="en-IN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1780031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Details</a:t>
            </a:r>
            <a:endParaRPr lang="en-IN" sz="11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24B29F8A-D07D-6A1F-825E-E3AA4BC0E5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246115"/>
              </p:ext>
            </p:extLst>
          </p:nvPr>
        </p:nvGraphicFramePr>
        <p:xfrm>
          <a:off x="98630" y="1328729"/>
          <a:ext cx="8946740" cy="4200541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591520">
                  <a:extLst>
                    <a:ext uri="{9D8B030D-6E8A-4147-A177-3AD203B41FA5}">
                      <a16:colId xmlns:a16="http://schemas.microsoft.com/office/drawing/2014/main" xmlns="" val="397952975"/>
                    </a:ext>
                  </a:extLst>
                </a:gridCol>
                <a:gridCol w="2085213">
                  <a:extLst>
                    <a:ext uri="{9D8B030D-6E8A-4147-A177-3AD203B41FA5}">
                      <a16:colId xmlns:a16="http://schemas.microsoft.com/office/drawing/2014/main" xmlns="" val="3076707790"/>
                    </a:ext>
                  </a:extLst>
                </a:gridCol>
                <a:gridCol w="1006116">
                  <a:extLst>
                    <a:ext uri="{9D8B030D-6E8A-4147-A177-3AD203B41FA5}">
                      <a16:colId xmlns:a16="http://schemas.microsoft.com/office/drawing/2014/main" xmlns="" val="573046744"/>
                    </a:ext>
                  </a:extLst>
                </a:gridCol>
                <a:gridCol w="1077982">
                  <a:extLst>
                    <a:ext uri="{9D8B030D-6E8A-4147-A177-3AD203B41FA5}">
                      <a16:colId xmlns:a16="http://schemas.microsoft.com/office/drawing/2014/main" xmlns="" val="3970358669"/>
                    </a:ext>
                  </a:extLst>
                </a:gridCol>
                <a:gridCol w="934251">
                  <a:extLst>
                    <a:ext uri="{9D8B030D-6E8A-4147-A177-3AD203B41FA5}">
                      <a16:colId xmlns:a16="http://schemas.microsoft.com/office/drawing/2014/main" xmlns="" val="2468252748"/>
                    </a:ext>
                  </a:extLst>
                </a:gridCol>
                <a:gridCol w="1149847">
                  <a:extLst>
                    <a:ext uri="{9D8B030D-6E8A-4147-A177-3AD203B41FA5}">
                      <a16:colId xmlns:a16="http://schemas.microsoft.com/office/drawing/2014/main" xmlns="" val="181179499"/>
                    </a:ext>
                  </a:extLst>
                </a:gridCol>
                <a:gridCol w="934251">
                  <a:extLst>
                    <a:ext uri="{9D8B030D-6E8A-4147-A177-3AD203B41FA5}">
                      <a16:colId xmlns:a16="http://schemas.microsoft.com/office/drawing/2014/main" xmlns="" val="2988062468"/>
                    </a:ext>
                  </a:extLst>
                </a:gridCol>
                <a:gridCol w="1167560">
                  <a:extLst>
                    <a:ext uri="{9D8B030D-6E8A-4147-A177-3AD203B41FA5}">
                      <a16:colId xmlns:a16="http://schemas.microsoft.com/office/drawing/2014/main" xmlns="" val="1225785354"/>
                    </a:ext>
                  </a:extLst>
                </a:gridCol>
              </a:tblGrid>
              <a:tr h="109411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0" kern="12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S.No.</a:t>
                      </a:r>
                      <a:endParaRPr lang="en-IN" sz="1400" b="1" i="0" kern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kern="12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Details</a:t>
                      </a:r>
                      <a:endParaRPr lang="en-IN" sz="1400" b="1" i="0" kern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1440" marR="85090" indent="0" algn="ctr" defTabSz="914400" rtl="0" eaLnBrk="1" fontAlgn="auto" latinLnBrk="0" hangingPunct="1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Previous half-yearly Progress-</a:t>
                      </a:r>
                    </a:p>
                    <a:p>
                      <a:pPr marL="91440" marR="85090" algn="ctr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Count during the period </a:t>
                      </a:r>
                    </a:p>
                    <a:p>
                      <a:pPr marL="91440" marR="87630" algn="ctr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Jan/July 20_ _ to Jun/Dec 20_ _</a:t>
                      </a:r>
                      <a:endParaRPr lang="en-US" sz="1400" b="1" i="0" u="none" strike="noStrike" kern="1200" dirty="0" smtClean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1440" marR="85090" algn="ctr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Current half-yearly Progress-</a:t>
                      </a:r>
                    </a:p>
                    <a:p>
                      <a:pPr marL="91440" marR="85090" algn="ctr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Count during the period</a:t>
                      </a:r>
                    </a:p>
                    <a:p>
                      <a:pPr marL="91440" marR="87630" algn="ctr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Jan/July 20_ _ to Jun/Dec 20_ _</a:t>
                      </a:r>
                      <a:endParaRPr lang="en-US" sz="1400" b="1" i="0" u="none" strike="noStrike" kern="1200" dirty="0" smtClean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1440" marR="85090" algn="ctr" defTabSz="914400" rtl="0" eaLnBrk="1" latinLnBrk="0" hangingPunct="1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Consolidated Count</a:t>
                      </a:r>
                      <a:r>
                        <a:rPr lang="pt-BR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(Date of Registration to till date)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8093343"/>
                  </a:ext>
                </a:extLst>
              </a:tr>
              <a:tr h="1048122">
                <a:tc rowSpan="3"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400" b="1" i="0" u="none" strike="noStrike" kern="1200" dirty="0">
                          <a:solidFill>
                            <a:srgbClr val="660033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2.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1" i="0" u="none" strike="noStrike" kern="1200" dirty="0">
                          <a:solidFill>
                            <a:srgbClr val="660033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No. of Book Chapters/Conference publications (Scopus Indexed only)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660033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Planned: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400" b="1" i="0" u="none" strike="noStrike" kern="1200" dirty="0">
                        <a:solidFill>
                          <a:srgbClr val="660033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660033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Planned: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400" b="1" i="0" u="none" strike="noStrike" kern="1200" dirty="0">
                        <a:solidFill>
                          <a:srgbClr val="660033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660033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Submitted: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400" b="1" i="0" u="none" strike="noStrike" kern="1200" dirty="0">
                        <a:solidFill>
                          <a:srgbClr val="660033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817125"/>
                  </a:ext>
                </a:extLst>
              </a:tr>
              <a:tr h="122413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660033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Submitted: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400" b="1" i="0" u="none" strike="noStrike" kern="1200" dirty="0">
                        <a:solidFill>
                          <a:srgbClr val="660033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660033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Submitted: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400" b="1" i="0" u="none" strike="noStrike" kern="1200" dirty="0">
                        <a:solidFill>
                          <a:srgbClr val="660033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660033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Submitted: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400" b="1" i="0" u="none" strike="noStrike" kern="1200" dirty="0">
                        <a:solidFill>
                          <a:srgbClr val="660033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2946442"/>
                  </a:ext>
                </a:extLst>
              </a:tr>
              <a:tr h="83417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660033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Published: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400" b="1" i="0" u="none" strike="noStrike" kern="1200" dirty="0">
                        <a:solidFill>
                          <a:srgbClr val="660033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660033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Published: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400" b="1" i="0" u="none" strike="noStrike" kern="1200" dirty="0">
                        <a:solidFill>
                          <a:srgbClr val="660033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660033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Published: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400" b="1" i="0" u="none" strike="noStrike" kern="1200" dirty="0">
                        <a:solidFill>
                          <a:srgbClr val="660033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0043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789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21298" y="116632"/>
            <a:ext cx="8568952" cy="4247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Research Works (Contd.)</a:t>
            </a:r>
          </a:p>
          <a:p>
            <a:r>
              <a:rPr lang="en-US" sz="1800" b="1" dirty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(Kindly furnish details after registration of PhD)</a:t>
            </a:r>
            <a:endParaRPr lang="en-IN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1780031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Details</a:t>
            </a:r>
            <a:endParaRPr lang="en-IN" sz="11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24B29F8A-D07D-6A1F-825E-E3AA4BC0E5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17541"/>
              </p:ext>
            </p:extLst>
          </p:nvPr>
        </p:nvGraphicFramePr>
        <p:xfrm>
          <a:off x="107504" y="764704"/>
          <a:ext cx="8981019" cy="5328592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587177">
                  <a:extLst>
                    <a:ext uri="{9D8B030D-6E8A-4147-A177-3AD203B41FA5}">
                      <a16:colId xmlns:a16="http://schemas.microsoft.com/office/drawing/2014/main" xmlns="" val="397952975"/>
                    </a:ext>
                  </a:extLst>
                </a:gridCol>
                <a:gridCol w="2069902">
                  <a:extLst>
                    <a:ext uri="{9D8B030D-6E8A-4147-A177-3AD203B41FA5}">
                      <a16:colId xmlns:a16="http://schemas.microsoft.com/office/drawing/2014/main" xmlns="" val="3076707790"/>
                    </a:ext>
                  </a:extLst>
                </a:gridCol>
                <a:gridCol w="998729">
                  <a:extLst>
                    <a:ext uri="{9D8B030D-6E8A-4147-A177-3AD203B41FA5}">
                      <a16:colId xmlns:a16="http://schemas.microsoft.com/office/drawing/2014/main" xmlns="" val="573046744"/>
                    </a:ext>
                  </a:extLst>
                </a:gridCol>
                <a:gridCol w="1170037">
                  <a:extLst>
                    <a:ext uri="{9D8B030D-6E8A-4147-A177-3AD203B41FA5}">
                      <a16:colId xmlns:a16="http://schemas.microsoft.com/office/drawing/2014/main" xmlns="" val="3970358669"/>
                    </a:ext>
                  </a:extLst>
                </a:gridCol>
                <a:gridCol w="927391">
                  <a:extLst>
                    <a:ext uri="{9D8B030D-6E8A-4147-A177-3AD203B41FA5}">
                      <a16:colId xmlns:a16="http://schemas.microsoft.com/office/drawing/2014/main" xmlns="" val="2468252748"/>
                    </a:ext>
                  </a:extLst>
                </a:gridCol>
                <a:gridCol w="1141404">
                  <a:extLst>
                    <a:ext uri="{9D8B030D-6E8A-4147-A177-3AD203B41FA5}">
                      <a16:colId xmlns:a16="http://schemas.microsoft.com/office/drawing/2014/main" xmlns="" val="181179499"/>
                    </a:ext>
                  </a:extLst>
                </a:gridCol>
                <a:gridCol w="927391">
                  <a:extLst>
                    <a:ext uri="{9D8B030D-6E8A-4147-A177-3AD203B41FA5}">
                      <a16:colId xmlns:a16="http://schemas.microsoft.com/office/drawing/2014/main" xmlns="" val="2988062468"/>
                    </a:ext>
                  </a:extLst>
                </a:gridCol>
                <a:gridCol w="1158988">
                  <a:extLst>
                    <a:ext uri="{9D8B030D-6E8A-4147-A177-3AD203B41FA5}">
                      <a16:colId xmlns:a16="http://schemas.microsoft.com/office/drawing/2014/main" xmlns="" val="1225785354"/>
                    </a:ext>
                  </a:extLst>
                </a:gridCol>
              </a:tblGrid>
              <a:tr h="148251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0" kern="12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S.No.</a:t>
                      </a:r>
                      <a:endParaRPr lang="en-IN" sz="1400" b="1" i="0" kern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kern="12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Details</a:t>
                      </a:r>
                      <a:endParaRPr lang="en-IN" sz="1400" b="1" i="0" kern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1440" marR="85090" indent="0" algn="ctr" defTabSz="914400" rtl="0" eaLnBrk="1" fontAlgn="auto" latinLnBrk="0" hangingPunct="1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Previous half-yearly Progress-</a:t>
                      </a:r>
                    </a:p>
                    <a:p>
                      <a:pPr marL="91440" marR="85090" algn="ctr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Count during the period </a:t>
                      </a:r>
                    </a:p>
                    <a:p>
                      <a:pPr marL="91440" marR="87630" algn="ctr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Jan/July 20_ _ to Jun/Dec 20_ _</a:t>
                      </a:r>
                      <a:endParaRPr lang="en-US" sz="1400" b="1" i="0" u="none" strike="noStrike" kern="1200" dirty="0" smtClean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1440" marR="85090" algn="ctr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Current half-yearly Progress-</a:t>
                      </a:r>
                    </a:p>
                    <a:p>
                      <a:pPr marL="91440" marR="85090" algn="ctr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Count during the period</a:t>
                      </a:r>
                    </a:p>
                    <a:p>
                      <a:pPr marL="91440" marR="87630" algn="ctr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Jan/July 20_ _ to Jun/Dec 20_ _</a:t>
                      </a:r>
                      <a:endParaRPr lang="en-US" sz="1400" b="1" i="0" u="none" strike="noStrike" kern="1200" dirty="0" smtClean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1440" marR="85090" algn="ctr" defTabSz="914400" rtl="0" eaLnBrk="1" latinLnBrk="0" hangingPunct="1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Consolidated Count</a:t>
                      </a:r>
                      <a:r>
                        <a:rPr lang="pt-BR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(Date of Registration to till date)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8093343"/>
                  </a:ext>
                </a:extLst>
              </a:tr>
              <a:tr h="965756">
                <a:tc rowSpan="4"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3.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No. of Patents published/Granted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Planned: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Planned: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Filed: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IN"/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7693502"/>
                  </a:ext>
                </a:extLst>
              </a:tr>
              <a:tr h="93610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Filed: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Filed: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Filed: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9711131"/>
                  </a:ext>
                </a:extLst>
              </a:tr>
              <a:tr h="93610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Published: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Published: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Published: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4055338"/>
                  </a:ext>
                </a:extLst>
              </a:tr>
              <a:tr h="1008112"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400" b="1" i="0" u="none" strike="noStrike" kern="1200" dirty="0">
                        <a:solidFill>
                          <a:srgbClr val="03631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Granted: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Granted: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Granted: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9290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265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21298" y="116632"/>
            <a:ext cx="8568952" cy="4247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Research Works (Contd.)</a:t>
            </a:r>
          </a:p>
          <a:p>
            <a:r>
              <a:rPr lang="en-US" sz="1800" b="1" dirty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(Kindly furnish details after registration of PhD)</a:t>
            </a:r>
            <a:endParaRPr lang="en-IN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1780031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Details</a:t>
            </a:r>
            <a:endParaRPr lang="en-IN" sz="11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24B29F8A-D07D-6A1F-825E-E3AA4BC0E5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21912"/>
              </p:ext>
            </p:extLst>
          </p:nvPr>
        </p:nvGraphicFramePr>
        <p:xfrm>
          <a:off x="81490" y="836712"/>
          <a:ext cx="8981019" cy="504056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587177">
                  <a:extLst>
                    <a:ext uri="{9D8B030D-6E8A-4147-A177-3AD203B41FA5}">
                      <a16:colId xmlns:a16="http://schemas.microsoft.com/office/drawing/2014/main" xmlns="" val="397952975"/>
                    </a:ext>
                  </a:extLst>
                </a:gridCol>
                <a:gridCol w="2069902">
                  <a:extLst>
                    <a:ext uri="{9D8B030D-6E8A-4147-A177-3AD203B41FA5}">
                      <a16:colId xmlns:a16="http://schemas.microsoft.com/office/drawing/2014/main" xmlns="" val="3076707790"/>
                    </a:ext>
                  </a:extLst>
                </a:gridCol>
                <a:gridCol w="998729">
                  <a:extLst>
                    <a:ext uri="{9D8B030D-6E8A-4147-A177-3AD203B41FA5}">
                      <a16:colId xmlns:a16="http://schemas.microsoft.com/office/drawing/2014/main" xmlns="" val="573046744"/>
                    </a:ext>
                  </a:extLst>
                </a:gridCol>
                <a:gridCol w="1170037">
                  <a:extLst>
                    <a:ext uri="{9D8B030D-6E8A-4147-A177-3AD203B41FA5}">
                      <a16:colId xmlns:a16="http://schemas.microsoft.com/office/drawing/2014/main" xmlns="" val="3970358669"/>
                    </a:ext>
                  </a:extLst>
                </a:gridCol>
                <a:gridCol w="927391">
                  <a:extLst>
                    <a:ext uri="{9D8B030D-6E8A-4147-A177-3AD203B41FA5}">
                      <a16:colId xmlns:a16="http://schemas.microsoft.com/office/drawing/2014/main" xmlns="" val="2468252748"/>
                    </a:ext>
                  </a:extLst>
                </a:gridCol>
                <a:gridCol w="1141404">
                  <a:extLst>
                    <a:ext uri="{9D8B030D-6E8A-4147-A177-3AD203B41FA5}">
                      <a16:colId xmlns:a16="http://schemas.microsoft.com/office/drawing/2014/main" xmlns="" val="181179499"/>
                    </a:ext>
                  </a:extLst>
                </a:gridCol>
                <a:gridCol w="927391">
                  <a:extLst>
                    <a:ext uri="{9D8B030D-6E8A-4147-A177-3AD203B41FA5}">
                      <a16:colId xmlns:a16="http://schemas.microsoft.com/office/drawing/2014/main" xmlns="" val="2988062468"/>
                    </a:ext>
                  </a:extLst>
                </a:gridCol>
                <a:gridCol w="1158988">
                  <a:extLst>
                    <a:ext uri="{9D8B030D-6E8A-4147-A177-3AD203B41FA5}">
                      <a16:colId xmlns:a16="http://schemas.microsoft.com/office/drawing/2014/main" xmlns="" val="1225785354"/>
                    </a:ext>
                  </a:extLst>
                </a:gridCol>
              </a:tblGrid>
              <a:tr h="148251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0" kern="12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S.No.</a:t>
                      </a:r>
                      <a:endParaRPr lang="en-IN" sz="1400" b="1" i="0" kern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kern="12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Details</a:t>
                      </a:r>
                      <a:endParaRPr lang="en-IN" sz="1400" b="1" i="0" kern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1440" marR="85090" indent="0" algn="ctr" defTabSz="914400" rtl="0" eaLnBrk="1" fontAlgn="auto" latinLnBrk="0" hangingPunct="1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Previous half-yearly Progress-</a:t>
                      </a:r>
                    </a:p>
                    <a:p>
                      <a:pPr marL="91440" marR="85090" algn="ctr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Count during the period </a:t>
                      </a:r>
                    </a:p>
                    <a:p>
                      <a:pPr marL="91440" marR="87630" algn="ctr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Jan/July 20_ _ to Jun/Dec 20_ _</a:t>
                      </a:r>
                      <a:endParaRPr lang="en-US" sz="1400" b="1" i="0" u="none" strike="noStrike" kern="1200" dirty="0" smtClean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1440" marR="85090" algn="ctr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Current half-yearly Progress-</a:t>
                      </a:r>
                    </a:p>
                    <a:p>
                      <a:pPr marL="91440" marR="85090" algn="ctr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Count during the period</a:t>
                      </a:r>
                    </a:p>
                    <a:p>
                      <a:pPr marL="91440" marR="87630" algn="ctr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Jan/July 20_ _ to Jun/Dec 20_ _</a:t>
                      </a:r>
                      <a:endParaRPr lang="en-US" sz="1400" b="1" i="0" u="none" strike="noStrike" kern="1200" dirty="0" smtClean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1440" marR="85090" algn="ctr" defTabSz="914400" rtl="0" eaLnBrk="1" latinLnBrk="0" hangingPunct="1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Consolidated Count</a:t>
                      </a:r>
                      <a:r>
                        <a:rPr lang="pt-BR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(Date of Registration to till date)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8093343"/>
                  </a:ext>
                </a:extLst>
              </a:tr>
              <a:tr h="965756">
                <a:tc rowSpan="3"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400" b="1" i="0" u="none" strike="noStrike" kern="1200" dirty="0">
                          <a:solidFill>
                            <a:srgbClr val="660033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4.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1" i="0" u="none" strike="noStrike" kern="1200" dirty="0">
                          <a:solidFill>
                            <a:srgbClr val="660033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No. of External Funding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660033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Planned: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400" b="1" i="0" u="none" strike="noStrike" kern="1200" dirty="0">
                        <a:solidFill>
                          <a:srgbClr val="660033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660033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Planned: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400" b="1" i="0" u="none" strike="noStrike" kern="1200" dirty="0">
                        <a:solidFill>
                          <a:srgbClr val="660033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660033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Submitted: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400" b="1" i="0" u="none" strike="noStrike" kern="1200" dirty="0">
                        <a:solidFill>
                          <a:srgbClr val="660033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817125"/>
                  </a:ext>
                </a:extLst>
              </a:tr>
              <a:tr h="115212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660033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Submitted: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400" b="1" i="0" u="none" strike="noStrike" kern="1200" dirty="0">
                        <a:solidFill>
                          <a:srgbClr val="660033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660033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Submitted: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400" b="1" i="0" u="none" strike="noStrike" kern="1200" dirty="0">
                        <a:solidFill>
                          <a:srgbClr val="660033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660033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Submitted: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400" b="1" i="0" u="none" strike="noStrike" kern="1200" dirty="0">
                        <a:solidFill>
                          <a:srgbClr val="660033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2946442"/>
                  </a:ext>
                </a:extLst>
              </a:tr>
              <a:tr h="144016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660033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Granted: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400" b="1" i="0" u="none" strike="noStrike" kern="1200" dirty="0">
                        <a:solidFill>
                          <a:srgbClr val="660033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660033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Granted: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400" b="1" i="0" u="none" strike="noStrike" kern="1200" dirty="0">
                        <a:solidFill>
                          <a:srgbClr val="660033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660033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Granted: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400" b="1" i="0" u="none" strike="noStrike" kern="1200" dirty="0">
                        <a:solidFill>
                          <a:srgbClr val="660033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0043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859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21298" y="116632"/>
            <a:ext cx="8568952" cy="4247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Research Works (Contd.)</a:t>
            </a:r>
          </a:p>
          <a:p>
            <a:r>
              <a:rPr lang="en-US" sz="1800" b="1" dirty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(Kindly furnish details after registration of PhD)</a:t>
            </a:r>
            <a:endParaRPr lang="en-IN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1780031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Details</a:t>
            </a:r>
            <a:endParaRPr lang="en-IN" sz="11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24B29F8A-D07D-6A1F-825E-E3AA4BC0E5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609292"/>
              </p:ext>
            </p:extLst>
          </p:nvPr>
        </p:nvGraphicFramePr>
        <p:xfrm>
          <a:off x="179511" y="764704"/>
          <a:ext cx="8784976" cy="540060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580825">
                  <a:extLst>
                    <a:ext uri="{9D8B030D-6E8A-4147-A177-3AD203B41FA5}">
                      <a16:colId xmlns:a16="http://schemas.microsoft.com/office/drawing/2014/main" xmlns="" val="397952975"/>
                    </a:ext>
                  </a:extLst>
                </a:gridCol>
                <a:gridCol w="2047510">
                  <a:extLst>
                    <a:ext uri="{9D8B030D-6E8A-4147-A177-3AD203B41FA5}">
                      <a16:colId xmlns:a16="http://schemas.microsoft.com/office/drawing/2014/main" xmlns="" val="3076707790"/>
                    </a:ext>
                  </a:extLst>
                </a:gridCol>
                <a:gridCol w="987925">
                  <a:extLst>
                    <a:ext uri="{9D8B030D-6E8A-4147-A177-3AD203B41FA5}">
                      <a16:colId xmlns:a16="http://schemas.microsoft.com/office/drawing/2014/main" xmlns="" val="573046744"/>
                    </a:ext>
                  </a:extLst>
                </a:gridCol>
                <a:gridCol w="1058491">
                  <a:extLst>
                    <a:ext uri="{9D8B030D-6E8A-4147-A177-3AD203B41FA5}">
                      <a16:colId xmlns:a16="http://schemas.microsoft.com/office/drawing/2014/main" xmlns="" val="3970358669"/>
                    </a:ext>
                  </a:extLst>
                </a:gridCol>
                <a:gridCol w="917359">
                  <a:extLst>
                    <a:ext uri="{9D8B030D-6E8A-4147-A177-3AD203B41FA5}">
                      <a16:colId xmlns:a16="http://schemas.microsoft.com/office/drawing/2014/main" xmlns="" val="2468252748"/>
                    </a:ext>
                  </a:extLst>
                </a:gridCol>
                <a:gridCol w="1129057">
                  <a:extLst>
                    <a:ext uri="{9D8B030D-6E8A-4147-A177-3AD203B41FA5}">
                      <a16:colId xmlns:a16="http://schemas.microsoft.com/office/drawing/2014/main" xmlns="" val="181179499"/>
                    </a:ext>
                  </a:extLst>
                </a:gridCol>
                <a:gridCol w="917359">
                  <a:extLst>
                    <a:ext uri="{9D8B030D-6E8A-4147-A177-3AD203B41FA5}">
                      <a16:colId xmlns:a16="http://schemas.microsoft.com/office/drawing/2014/main" xmlns="" val="2988062468"/>
                    </a:ext>
                  </a:extLst>
                </a:gridCol>
                <a:gridCol w="1146450">
                  <a:extLst>
                    <a:ext uri="{9D8B030D-6E8A-4147-A177-3AD203B41FA5}">
                      <a16:colId xmlns:a16="http://schemas.microsoft.com/office/drawing/2014/main" xmlns="" val="1225785354"/>
                    </a:ext>
                  </a:extLst>
                </a:gridCol>
              </a:tblGrid>
              <a:tr h="184378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0" kern="12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S.No.</a:t>
                      </a:r>
                      <a:endParaRPr lang="en-IN" sz="1400" b="1" i="0" kern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kern="12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Details</a:t>
                      </a:r>
                      <a:endParaRPr lang="en-IN" sz="1400" b="1" i="0" kern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1440" marR="85090" indent="0" algn="ctr" defTabSz="914400" rtl="0" eaLnBrk="1" fontAlgn="auto" latinLnBrk="0" hangingPunct="1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Previous half-yearly Progress-</a:t>
                      </a:r>
                    </a:p>
                    <a:p>
                      <a:pPr marL="91440" marR="85090" algn="ctr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Count during the period </a:t>
                      </a:r>
                    </a:p>
                    <a:p>
                      <a:pPr marL="91440" marR="87630" algn="ctr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Jan/July 20_ _ to Jun/Dec 20_ _</a:t>
                      </a:r>
                      <a:endParaRPr lang="en-US" sz="1400" b="1" i="0" u="none" strike="noStrike" kern="1200" dirty="0" smtClean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1440" marR="85090" algn="ctr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Current half-yearly Progress-</a:t>
                      </a:r>
                    </a:p>
                    <a:p>
                      <a:pPr marL="91440" marR="85090" algn="ctr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Count during the period</a:t>
                      </a:r>
                    </a:p>
                    <a:p>
                      <a:pPr marL="91440" marR="87630" algn="ctr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Jan/July 20_ _ to Jun/Dec 20_ _</a:t>
                      </a:r>
                      <a:endParaRPr lang="en-US" sz="1400" b="1" i="0" u="none" strike="noStrike" kern="1200" dirty="0" smtClean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1440" marR="85090" algn="ctr" defTabSz="914400" rtl="0" eaLnBrk="1" latinLnBrk="0" hangingPunct="1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Consolidated Count</a:t>
                      </a:r>
                      <a:r>
                        <a:rPr lang="pt-BR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(Date of Registration to till date)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8093343"/>
                  </a:ext>
                </a:extLst>
              </a:tr>
              <a:tr h="1180550">
                <a:tc rowSpan="3"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5.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No. of Consultancy works carried out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Planned: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Planned: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On Going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0457358"/>
                  </a:ext>
                </a:extLst>
              </a:tr>
              <a:tr h="115212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On Going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On Going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On Going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4776015"/>
                  </a:ext>
                </a:extLst>
              </a:tr>
              <a:tr h="1224136"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400" b="1" i="0" u="none" strike="noStrike" kern="1200" dirty="0">
                        <a:solidFill>
                          <a:srgbClr val="03631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Completed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Completed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Completed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7801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523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21298" y="116632"/>
            <a:ext cx="8568952" cy="4247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Research Works (Contd.)</a:t>
            </a:r>
          </a:p>
          <a:p>
            <a:r>
              <a:rPr lang="en-US" sz="1800" b="1" dirty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(Kindly furnish details after registration of PhD)</a:t>
            </a:r>
            <a:endParaRPr lang="en-IN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1780031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Details</a:t>
            </a:r>
            <a:endParaRPr lang="en-IN" sz="11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24B29F8A-D07D-6A1F-825E-E3AA4BC0E5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942584"/>
              </p:ext>
            </p:extLst>
          </p:nvPr>
        </p:nvGraphicFramePr>
        <p:xfrm>
          <a:off x="45485" y="764704"/>
          <a:ext cx="9053029" cy="4752528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598548">
                  <a:extLst>
                    <a:ext uri="{9D8B030D-6E8A-4147-A177-3AD203B41FA5}">
                      <a16:colId xmlns:a16="http://schemas.microsoft.com/office/drawing/2014/main" xmlns="" val="397952975"/>
                    </a:ext>
                  </a:extLst>
                </a:gridCol>
                <a:gridCol w="2109985">
                  <a:extLst>
                    <a:ext uri="{9D8B030D-6E8A-4147-A177-3AD203B41FA5}">
                      <a16:colId xmlns:a16="http://schemas.microsoft.com/office/drawing/2014/main" xmlns="" val="3076707790"/>
                    </a:ext>
                  </a:extLst>
                </a:gridCol>
                <a:gridCol w="1018070">
                  <a:extLst>
                    <a:ext uri="{9D8B030D-6E8A-4147-A177-3AD203B41FA5}">
                      <a16:colId xmlns:a16="http://schemas.microsoft.com/office/drawing/2014/main" xmlns="" val="573046744"/>
                    </a:ext>
                  </a:extLst>
                </a:gridCol>
                <a:gridCol w="1090788">
                  <a:extLst>
                    <a:ext uri="{9D8B030D-6E8A-4147-A177-3AD203B41FA5}">
                      <a16:colId xmlns:a16="http://schemas.microsoft.com/office/drawing/2014/main" xmlns="" val="3970358669"/>
                    </a:ext>
                  </a:extLst>
                </a:gridCol>
                <a:gridCol w="945350">
                  <a:extLst>
                    <a:ext uri="{9D8B030D-6E8A-4147-A177-3AD203B41FA5}">
                      <a16:colId xmlns:a16="http://schemas.microsoft.com/office/drawing/2014/main" xmlns="" val="2468252748"/>
                    </a:ext>
                  </a:extLst>
                </a:gridCol>
                <a:gridCol w="1163507">
                  <a:extLst>
                    <a:ext uri="{9D8B030D-6E8A-4147-A177-3AD203B41FA5}">
                      <a16:colId xmlns:a16="http://schemas.microsoft.com/office/drawing/2014/main" xmlns="" val="181179499"/>
                    </a:ext>
                  </a:extLst>
                </a:gridCol>
                <a:gridCol w="945350">
                  <a:extLst>
                    <a:ext uri="{9D8B030D-6E8A-4147-A177-3AD203B41FA5}">
                      <a16:colId xmlns:a16="http://schemas.microsoft.com/office/drawing/2014/main" xmlns="" val="2988062468"/>
                    </a:ext>
                  </a:extLst>
                </a:gridCol>
                <a:gridCol w="1181431">
                  <a:extLst>
                    <a:ext uri="{9D8B030D-6E8A-4147-A177-3AD203B41FA5}">
                      <a16:colId xmlns:a16="http://schemas.microsoft.com/office/drawing/2014/main" xmlns="" val="1225785354"/>
                    </a:ext>
                  </a:extLst>
                </a:gridCol>
              </a:tblGrid>
              <a:tr h="184378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0" kern="12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S.No.</a:t>
                      </a:r>
                      <a:endParaRPr lang="en-IN" sz="1400" b="1" i="0" kern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kern="12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Details</a:t>
                      </a:r>
                      <a:endParaRPr lang="en-IN" sz="1400" b="1" i="0" kern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1440" marR="85090" indent="0" algn="ctr" defTabSz="914400" rtl="0" eaLnBrk="1" fontAlgn="auto" latinLnBrk="0" hangingPunct="1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Previous half-yearly Progress-</a:t>
                      </a:r>
                    </a:p>
                    <a:p>
                      <a:pPr marL="91440" marR="85090" algn="ctr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Count during the period </a:t>
                      </a:r>
                    </a:p>
                    <a:p>
                      <a:pPr marL="91440" marR="87630" algn="ctr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Jan/July 20_ _ to Jun/Dec 20_ _</a:t>
                      </a:r>
                      <a:endParaRPr lang="en-US" sz="1400" b="1" i="0" u="none" strike="noStrike" kern="1200" dirty="0" smtClean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1440" marR="85090" algn="ctr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Current half-yearly Progress-</a:t>
                      </a:r>
                    </a:p>
                    <a:p>
                      <a:pPr marL="91440" marR="85090" algn="ctr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Count during the period</a:t>
                      </a:r>
                    </a:p>
                    <a:p>
                      <a:pPr marL="91440" marR="87630" algn="ctr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Jan/July 20_ _ to Jun/Dec 20_ _</a:t>
                      </a:r>
                      <a:endParaRPr lang="en-US" sz="1400" b="1" i="0" u="none" strike="noStrike" kern="1200" dirty="0" smtClean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1440" marR="85090" algn="ctr" defTabSz="914400" rtl="0" eaLnBrk="1" latinLnBrk="0" hangingPunct="1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Consolidated Count</a:t>
                      </a:r>
                      <a:r>
                        <a:rPr lang="pt-BR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(Date of Registration to till date)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8093343"/>
                  </a:ext>
                </a:extLst>
              </a:tr>
              <a:tr h="1468582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400" b="1" i="0" u="none" strike="noStrike" kern="1200" dirty="0">
                          <a:solidFill>
                            <a:srgbClr val="660033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6.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rgbClr val="660033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No. of Research related NPTEL Course completed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660033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400" b="1" i="0" u="none" strike="noStrike" kern="1200" dirty="0">
                        <a:solidFill>
                          <a:srgbClr val="660033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660033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400" b="1" i="0" u="none" strike="noStrike" kern="1200" dirty="0">
                        <a:solidFill>
                          <a:srgbClr val="660033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660033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400" b="1" i="0" u="none" strike="noStrike" kern="1200" dirty="0">
                        <a:solidFill>
                          <a:srgbClr val="660033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99567686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7.</a:t>
                      </a: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rgbClr val="0033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No. of FDPs attended related to Research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200" b="1" i="0" u="none" strike="noStrike" kern="1200" dirty="0">
                        <a:solidFill>
                          <a:srgbClr val="0033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61218" marR="61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225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20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17944</TotalTime>
  <Words>1017</Words>
  <Application>Microsoft Office PowerPoint</Application>
  <PresentationFormat>On-screen Show (4:3)</PresentationFormat>
  <Paragraphs>284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宋体</vt:lpstr>
      <vt:lpstr>Arial</vt:lpstr>
      <vt:lpstr>Calibri</vt:lpstr>
      <vt:lpstr>Cambria</vt:lpstr>
      <vt:lpstr>Times New Roman</vt:lpstr>
      <vt:lpstr>Office Theme</vt:lpstr>
      <vt:lpstr> </vt:lpstr>
      <vt:lpstr>Outline</vt:lpstr>
      <vt:lpstr>PowerPoint Presentation</vt:lpstr>
      <vt:lpstr>Registration Details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Publication details-Journals  </vt:lpstr>
      <vt:lpstr>Publication details-Conferences(if any)</vt:lpstr>
      <vt:lpstr>Publication details-Book/Book Chapters(if any)</vt:lpstr>
      <vt:lpstr>Patent</vt:lpstr>
      <vt:lpstr>External Funded Projects</vt:lpstr>
      <vt:lpstr>Consultancy Works</vt:lpstr>
      <vt:lpstr>Semester-wise progress in PhD research work</vt:lpstr>
      <vt:lpstr>Workload and Additional Responsibilities</vt:lpstr>
      <vt:lpstr>Scanned copy of current sem. Individual Time Table</vt:lpstr>
      <vt:lpstr>Other Noteworthy Contributions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the Department</dc:title>
  <dc:creator>staff</dc:creator>
  <cp:lastModifiedBy>Admin</cp:lastModifiedBy>
  <cp:revision>2137</cp:revision>
  <cp:lastPrinted>2016-08-03T08:17:00Z</cp:lastPrinted>
  <dcterms:created xsi:type="dcterms:W3CDTF">2016-07-29T14:40:00Z</dcterms:created>
  <dcterms:modified xsi:type="dcterms:W3CDTF">2023-09-22T06:57:05Z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70BE1668A9FB4F1690D6D72620DF7760</vt:lpwstr>
  </property>
  <property fmtid="{D5CDD505-2E9C-101B-9397-08002B2CF9AE}" pid="3" name="KSOProductBuildVer">
    <vt:lpwstr>1033-11.2.0.11074</vt:lpwstr>
  </property>
</Properties>
</file>